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8" r:id="rId12"/>
    <p:sldId id="269" r:id="rId13"/>
  </p:sldIdLst>
  <p:sldSz cx="6858000" cy="9144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99" y="8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Кількість глядачів, тис. осіб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платній основі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10.6</c:v>
                </c:pt>
                <c:pt idx="2">
                  <c:v>8.3000000000000007</c:v>
                </c:pt>
                <c:pt idx="3">
                  <c:v>11.5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безоплатній основі (пільги)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741120"/>
        <c:axId val="6136960"/>
        <c:axId val="0"/>
      </c:bar3DChart>
      <c:catAx>
        <c:axId val="4074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36960"/>
        <c:crosses val="autoZero"/>
        <c:auto val="1"/>
        <c:lblAlgn val="ctr"/>
        <c:lblOffset val="100"/>
        <c:noMultiLvlLbl val="0"/>
      </c:catAx>
      <c:valAx>
        <c:axId val="613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11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38284416937047E-2"/>
          <c:y val="8.3238487234550226E-2"/>
          <c:w val="0.75287423182597768"/>
          <c:h val="0.6820144356955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374,2 тис. грн.</c:v>
                </c:pt>
                <c:pt idx="1">
                  <c:v>616,2 тис. грн.</c:v>
                </c:pt>
                <c:pt idx="2">
                  <c:v>588,5 тис. грн.</c:v>
                </c:pt>
                <c:pt idx="3">
                  <c:v>891,1 тис. грн.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374,2 тис. грн.</c:v>
                </c:pt>
                <c:pt idx="1">
                  <c:v>616,2 тис. грн.</c:v>
                </c:pt>
                <c:pt idx="2">
                  <c:v>588,5 тис. грн.</c:v>
                </c:pt>
                <c:pt idx="3">
                  <c:v>891,1 тис. грн.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374,2 тис. грн.</c:v>
                </c:pt>
                <c:pt idx="1">
                  <c:v>616,2 тис. грн.</c:v>
                </c:pt>
                <c:pt idx="2">
                  <c:v>588,5 тис. грн.</c:v>
                </c:pt>
                <c:pt idx="3">
                  <c:v>891,1 тис. грн.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374,2 тис. грн.</c:v>
                </c:pt>
                <c:pt idx="1">
                  <c:v>616,2 тис. грн.</c:v>
                </c:pt>
                <c:pt idx="2">
                  <c:v>588,5 тис. грн.</c:v>
                </c:pt>
                <c:pt idx="3">
                  <c:v>891,1 тис. грн.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76448"/>
        <c:axId val="44790528"/>
      </c:barChart>
      <c:catAx>
        <c:axId val="447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4790528"/>
        <c:crosses val="autoZero"/>
        <c:auto val="1"/>
        <c:lblAlgn val="ctr"/>
        <c:lblOffset val="100"/>
        <c:noMultiLvlLbl val="0"/>
      </c:catAx>
      <c:valAx>
        <c:axId val="4479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47764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200" dirty="0" smtClean="0"/>
              <a:t>Витрати</a:t>
            </a:r>
            <a:r>
              <a:rPr lang="uk-UA" sz="1200" baseline="0" dirty="0" smtClean="0"/>
              <a:t> театру, 2019 р., %</a:t>
            </a:r>
            <a:endParaRPr lang="ru-RU" sz="1200" dirty="0"/>
          </a:p>
        </c:rich>
      </c:tx>
      <c:layout>
        <c:manualLayout>
          <c:xMode val="edge"/>
          <c:yMode val="edge"/>
          <c:x val="0.3083269242507477"/>
          <c:y val="2.32558139534883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33473722761405E-3"/>
          <c:y val="0.31986266251602274"/>
          <c:w val="0.58261190880358638"/>
          <c:h val="0.62894566370693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Заробітна плата з нарахуваннями</c:v>
                </c:pt>
                <c:pt idx="1">
                  <c:v>Амортизаційні нарахування</c:v>
                </c:pt>
                <c:pt idx="2">
                  <c:v>Оренда та комунальні витрати</c:v>
                </c:pt>
                <c:pt idx="3">
                  <c:v>Витрати на відрядження</c:v>
                </c:pt>
                <c:pt idx="4">
                  <c:v>Інші витрати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79.400000000000006</c:v>
                </c:pt>
                <c:pt idx="1">
                  <c:v>12.6</c:v>
                </c:pt>
                <c:pt idx="2">
                  <c:v>3.6</c:v>
                </c:pt>
                <c:pt idx="3">
                  <c:v>1.3</c:v>
                </c:pt>
                <c:pt idx="4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83488982481841"/>
          <c:y val="0.19981810413233231"/>
          <c:w val="0.4716511017518159"/>
          <c:h val="0.7530855154733565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err="1"/>
              <a:t>Діаграма</a:t>
            </a:r>
            <a:r>
              <a:rPr lang="ru-RU" sz="1200" dirty="0"/>
              <a:t> </a:t>
            </a:r>
            <a:r>
              <a:rPr lang="ru-RU" sz="1200" dirty="0" err="1"/>
              <a:t>структури</a:t>
            </a:r>
            <a:r>
              <a:rPr lang="ru-RU" sz="1200" dirty="0"/>
              <a:t>  штатного</a:t>
            </a:r>
            <a:r>
              <a:rPr lang="ru-RU" sz="1200" baseline="0" dirty="0"/>
              <a:t> </a:t>
            </a:r>
            <a:r>
              <a:rPr lang="ru-RU" sz="1200" baseline="0" dirty="0" err="1"/>
              <a:t>розпису</a:t>
            </a:r>
            <a:r>
              <a:rPr lang="ru-RU" sz="1200" dirty="0"/>
              <a:t> за 2019 </a:t>
            </a:r>
            <a:r>
              <a:rPr lang="ru-RU" sz="1200" dirty="0" err="1" smtClean="0"/>
              <a:t>рік</a:t>
            </a:r>
            <a:endParaRPr lang="ru-RU" sz="1200" dirty="0"/>
          </a:p>
        </c:rich>
      </c:tx>
      <c:layout>
        <c:manualLayout>
          <c:xMode val="edge"/>
          <c:yMode val="edge"/>
          <c:x val="0.1686563344570292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93279293224765E-2"/>
          <c:y val="0.35475592821025626"/>
          <c:w val="0.82354926726540589"/>
          <c:h val="0.6446684658423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 керівний персонал</c:v>
                </c:pt>
                <c:pt idx="1">
                  <c:v>художній персонал</c:v>
                </c:pt>
                <c:pt idx="2">
                  <c:v>артистичний персонал</c:v>
                </c:pt>
                <c:pt idx="3">
                  <c:v>обслуговуючий персонал</c:v>
                </c:pt>
                <c:pt idx="4">
                  <c:v>фахівці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67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0EEC7-88F0-4E1C-84DB-6423B3B8F94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D8682-799B-4C3A-A7A3-22A2253FF41F}">
      <dgm:prSet phldrT="[Текст]" custT="1"/>
      <dgm:spPr/>
      <dgm:t>
        <a:bodyPr/>
        <a:lstStyle/>
        <a:p>
          <a:r>
            <a:rPr lang="uk-UA" sz="1800" dirty="0" smtClean="0"/>
            <a:t>67</a:t>
          </a:r>
          <a:endParaRPr lang="ru-RU" sz="1800" dirty="0"/>
        </a:p>
      </dgm:t>
    </dgm:pt>
    <dgm:pt modelId="{F15EE3E8-832E-4ACB-9C93-13091F6FDB68}" type="parTrans" cxnId="{66551653-77BF-49D7-859D-22FBF1DF3C6A}">
      <dgm:prSet/>
      <dgm:spPr/>
      <dgm:t>
        <a:bodyPr/>
        <a:lstStyle/>
        <a:p>
          <a:endParaRPr lang="ru-RU"/>
        </a:p>
      </dgm:t>
    </dgm:pt>
    <dgm:pt modelId="{51E0EC8D-DBEE-4EFE-9758-7DA212DD7A2F}" type="sibTrans" cxnId="{66551653-77BF-49D7-859D-22FBF1DF3C6A}">
      <dgm:prSet/>
      <dgm:spPr/>
      <dgm:t>
        <a:bodyPr/>
        <a:lstStyle/>
        <a:p>
          <a:endParaRPr lang="ru-RU"/>
        </a:p>
      </dgm:t>
    </dgm:pt>
    <dgm:pt modelId="{EE84A78F-8238-4F99-9EE4-71B0B08C8462}">
      <dgm:prSet phldrT="[Текст]"/>
      <dgm:spPr/>
      <dgm:t>
        <a:bodyPr/>
        <a:lstStyle/>
        <a:p>
          <a:r>
            <a:rPr lang="uk-UA" dirty="0" smtClean="0"/>
            <a:t>КОНЦЕРТНА ПРОГРАМА</a:t>
          </a:r>
          <a:endParaRPr lang="ru-RU" dirty="0"/>
        </a:p>
      </dgm:t>
    </dgm:pt>
    <dgm:pt modelId="{F98706C4-D969-4E2A-A227-BF48BEBD2F32}" type="parTrans" cxnId="{E3090485-0CD2-45D4-87DE-89583C31D97A}">
      <dgm:prSet/>
      <dgm:spPr/>
      <dgm:t>
        <a:bodyPr/>
        <a:lstStyle/>
        <a:p>
          <a:endParaRPr lang="ru-RU"/>
        </a:p>
      </dgm:t>
    </dgm:pt>
    <dgm:pt modelId="{60DE923F-FB2C-4C48-BF56-66467A8EABF1}" type="sibTrans" cxnId="{E3090485-0CD2-45D4-87DE-89583C31D97A}">
      <dgm:prSet/>
      <dgm:spPr/>
      <dgm:t>
        <a:bodyPr/>
        <a:lstStyle/>
        <a:p>
          <a:endParaRPr lang="ru-RU"/>
        </a:p>
      </dgm:t>
    </dgm:pt>
    <dgm:pt modelId="{293233E8-39F8-40C0-B467-DF8EAC33907B}">
      <dgm:prSet phldrT="[Текст]" custT="1"/>
      <dgm:spPr/>
      <dgm:t>
        <a:bodyPr/>
        <a:lstStyle/>
        <a:p>
          <a:r>
            <a:rPr lang="uk-UA" sz="1800" dirty="0" smtClean="0"/>
            <a:t>51</a:t>
          </a:r>
          <a:endParaRPr lang="ru-RU" sz="1800" dirty="0"/>
        </a:p>
      </dgm:t>
    </dgm:pt>
    <dgm:pt modelId="{841925EC-6098-4E35-A563-DB5581FBF331}" type="parTrans" cxnId="{12B9606A-E17C-4D41-B80A-12229BFE5107}">
      <dgm:prSet/>
      <dgm:spPr/>
      <dgm:t>
        <a:bodyPr/>
        <a:lstStyle/>
        <a:p>
          <a:endParaRPr lang="ru-RU"/>
        </a:p>
      </dgm:t>
    </dgm:pt>
    <dgm:pt modelId="{135CB5AB-99BC-41FC-AEEF-38AF8DC495FE}" type="sibTrans" cxnId="{12B9606A-E17C-4D41-B80A-12229BFE5107}">
      <dgm:prSet/>
      <dgm:spPr/>
      <dgm:t>
        <a:bodyPr/>
        <a:lstStyle/>
        <a:p>
          <a:endParaRPr lang="ru-RU"/>
        </a:p>
      </dgm:t>
    </dgm:pt>
    <dgm:pt modelId="{26FF6465-8018-4723-9C57-0BFE0085890E}">
      <dgm:prSet phldrT="[Текст]"/>
      <dgm:spPr/>
      <dgm:t>
        <a:bodyPr/>
        <a:lstStyle/>
        <a:p>
          <a:r>
            <a:rPr lang="uk-UA" dirty="0" smtClean="0"/>
            <a:t>РОМАНТИКА РОМАНСУ</a:t>
          </a:r>
          <a:endParaRPr lang="ru-RU" dirty="0"/>
        </a:p>
      </dgm:t>
    </dgm:pt>
    <dgm:pt modelId="{181438A0-D7BE-4EF0-B471-EF680C7834B4}" type="parTrans" cxnId="{4F5F01E5-DB80-440D-98CF-0FD6A1C77682}">
      <dgm:prSet/>
      <dgm:spPr/>
      <dgm:t>
        <a:bodyPr/>
        <a:lstStyle/>
        <a:p>
          <a:endParaRPr lang="ru-RU"/>
        </a:p>
      </dgm:t>
    </dgm:pt>
    <dgm:pt modelId="{2C359DB6-A36C-4D1F-9D40-43E9C740C79C}" type="sibTrans" cxnId="{4F5F01E5-DB80-440D-98CF-0FD6A1C77682}">
      <dgm:prSet/>
      <dgm:spPr/>
      <dgm:t>
        <a:bodyPr/>
        <a:lstStyle/>
        <a:p>
          <a:endParaRPr lang="ru-RU"/>
        </a:p>
      </dgm:t>
    </dgm:pt>
    <dgm:pt modelId="{377D8A24-0750-40E5-AFCE-67F2A376A788}">
      <dgm:prSet phldrT="[Текст]" custT="1"/>
      <dgm:spPr/>
      <dgm:t>
        <a:bodyPr/>
        <a:lstStyle/>
        <a:p>
          <a:r>
            <a:rPr lang="uk-UA" sz="1800" dirty="0" smtClean="0"/>
            <a:t>49</a:t>
          </a:r>
          <a:endParaRPr lang="ru-RU" sz="1800" dirty="0"/>
        </a:p>
      </dgm:t>
    </dgm:pt>
    <dgm:pt modelId="{C30B89F7-66DE-44CD-82F7-A1E3642DFDF9}" type="parTrans" cxnId="{EEE982BF-E7E0-4F39-8979-1BBC4D1AE58F}">
      <dgm:prSet/>
      <dgm:spPr/>
      <dgm:t>
        <a:bodyPr/>
        <a:lstStyle/>
        <a:p>
          <a:endParaRPr lang="ru-RU"/>
        </a:p>
      </dgm:t>
    </dgm:pt>
    <dgm:pt modelId="{BF3F1591-390B-4D2D-A9ED-85712986F2FE}" type="sibTrans" cxnId="{EEE982BF-E7E0-4F39-8979-1BBC4D1AE58F}">
      <dgm:prSet/>
      <dgm:spPr/>
      <dgm:t>
        <a:bodyPr/>
        <a:lstStyle/>
        <a:p>
          <a:endParaRPr lang="ru-RU"/>
        </a:p>
      </dgm:t>
    </dgm:pt>
    <dgm:pt modelId="{AD312224-8F7D-4568-AC56-DA4759B5FC1D}">
      <dgm:prSet phldrT="[Текст]"/>
      <dgm:spPr/>
      <dgm:t>
        <a:bodyPr/>
        <a:lstStyle/>
        <a:p>
          <a:r>
            <a:rPr lang="uk-UA" dirty="0" smtClean="0"/>
            <a:t>ЦИГАНОЧКА З ВИХОДОМ</a:t>
          </a:r>
          <a:endParaRPr lang="ru-RU" dirty="0"/>
        </a:p>
      </dgm:t>
    </dgm:pt>
    <dgm:pt modelId="{01C560EE-6DFE-4E02-BFEE-ACB0975E401A}" type="parTrans" cxnId="{1AEAB10E-798F-41A5-848E-2EA0865143CB}">
      <dgm:prSet/>
      <dgm:spPr/>
      <dgm:t>
        <a:bodyPr/>
        <a:lstStyle/>
        <a:p>
          <a:endParaRPr lang="ru-RU"/>
        </a:p>
      </dgm:t>
    </dgm:pt>
    <dgm:pt modelId="{E86C8AE7-ABEF-4B3D-9A71-C02C3F501C4E}" type="sibTrans" cxnId="{1AEAB10E-798F-41A5-848E-2EA0865143CB}">
      <dgm:prSet/>
      <dgm:spPr/>
      <dgm:t>
        <a:bodyPr/>
        <a:lstStyle/>
        <a:p>
          <a:endParaRPr lang="ru-RU"/>
        </a:p>
      </dgm:t>
    </dgm:pt>
    <dgm:pt modelId="{5879C2B7-DE93-4A5C-9FE6-B0C02E46A02A}">
      <dgm:prSet custT="1"/>
      <dgm:spPr/>
      <dgm:t>
        <a:bodyPr/>
        <a:lstStyle/>
        <a:p>
          <a:r>
            <a:rPr lang="uk-UA" sz="1800" dirty="0" smtClean="0"/>
            <a:t>48</a:t>
          </a:r>
          <a:endParaRPr lang="ru-RU" sz="1800" dirty="0"/>
        </a:p>
      </dgm:t>
    </dgm:pt>
    <dgm:pt modelId="{203CA4A0-1A03-48A2-BD82-9B36A131CBB5}" type="parTrans" cxnId="{3764DD21-F3D8-43DA-9F8C-D9C029325818}">
      <dgm:prSet/>
      <dgm:spPr/>
      <dgm:t>
        <a:bodyPr/>
        <a:lstStyle/>
        <a:p>
          <a:endParaRPr lang="ru-RU"/>
        </a:p>
      </dgm:t>
    </dgm:pt>
    <dgm:pt modelId="{19731908-3F96-417A-9CB8-5042D27A495B}" type="sibTrans" cxnId="{3764DD21-F3D8-43DA-9F8C-D9C029325818}">
      <dgm:prSet/>
      <dgm:spPr/>
      <dgm:t>
        <a:bodyPr/>
        <a:lstStyle/>
        <a:p>
          <a:endParaRPr lang="ru-RU"/>
        </a:p>
      </dgm:t>
    </dgm:pt>
    <dgm:pt modelId="{01F21586-C3B1-45F1-885B-76B18CCEB2EB}">
      <dgm:prSet custT="1"/>
      <dgm:spPr/>
      <dgm:t>
        <a:bodyPr/>
        <a:lstStyle/>
        <a:p>
          <a:r>
            <a:rPr lang="uk-UA" sz="1800" dirty="0" smtClean="0"/>
            <a:t>45</a:t>
          </a:r>
          <a:endParaRPr lang="ru-RU" sz="1800" dirty="0"/>
        </a:p>
      </dgm:t>
    </dgm:pt>
    <dgm:pt modelId="{2CF40AC2-560C-4C03-A359-42411922F2EB}" type="parTrans" cxnId="{1FC3C58B-A029-4C56-86AA-222EFBE31A76}">
      <dgm:prSet/>
      <dgm:spPr/>
      <dgm:t>
        <a:bodyPr/>
        <a:lstStyle/>
        <a:p>
          <a:endParaRPr lang="ru-RU"/>
        </a:p>
      </dgm:t>
    </dgm:pt>
    <dgm:pt modelId="{2ED17147-A3DE-4271-8F00-39E773068E37}" type="sibTrans" cxnId="{1FC3C58B-A029-4C56-86AA-222EFBE31A76}">
      <dgm:prSet/>
      <dgm:spPr/>
      <dgm:t>
        <a:bodyPr/>
        <a:lstStyle/>
        <a:p>
          <a:endParaRPr lang="ru-RU"/>
        </a:p>
      </dgm:t>
    </dgm:pt>
    <dgm:pt modelId="{31FFA72F-2B4D-451D-BFB8-5042951D7C34}">
      <dgm:prSet custT="1"/>
      <dgm:spPr/>
      <dgm:t>
        <a:bodyPr/>
        <a:lstStyle/>
        <a:p>
          <a:r>
            <a:rPr lang="uk-UA" sz="1800" dirty="0" smtClean="0"/>
            <a:t>31</a:t>
          </a:r>
          <a:endParaRPr lang="ru-RU" sz="1800" dirty="0"/>
        </a:p>
      </dgm:t>
    </dgm:pt>
    <dgm:pt modelId="{CB841EBF-AB0F-4796-B2B3-18326EAFC382}" type="parTrans" cxnId="{5DF83376-DC5E-46F1-885B-CDA1876C546B}">
      <dgm:prSet/>
      <dgm:spPr/>
      <dgm:t>
        <a:bodyPr/>
        <a:lstStyle/>
        <a:p>
          <a:endParaRPr lang="ru-RU"/>
        </a:p>
      </dgm:t>
    </dgm:pt>
    <dgm:pt modelId="{EAD910B9-C518-400E-81A8-3CEDF411EA09}" type="sibTrans" cxnId="{5DF83376-DC5E-46F1-885B-CDA1876C546B}">
      <dgm:prSet/>
      <dgm:spPr/>
      <dgm:t>
        <a:bodyPr/>
        <a:lstStyle/>
        <a:p>
          <a:endParaRPr lang="ru-RU"/>
        </a:p>
      </dgm:t>
    </dgm:pt>
    <dgm:pt modelId="{0D879654-65FA-4E7B-9EF7-C2F5A48C7C31}">
      <dgm:prSet/>
      <dgm:spPr/>
      <dgm:t>
        <a:bodyPr/>
        <a:lstStyle/>
        <a:p>
          <a:r>
            <a:rPr lang="uk-UA" dirty="0" smtClean="0"/>
            <a:t>ВЕСІЛЬНИЙИ ПЕРЕПОЛОХ</a:t>
          </a:r>
          <a:endParaRPr lang="ru-RU" dirty="0"/>
        </a:p>
      </dgm:t>
    </dgm:pt>
    <dgm:pt modelId="{43922700-B050-476E-A629-C521156BAC0C}" type="parTrans" cxnId="{806AA764-56BD-4D09-A490-D20A628728C6}">
      <dgm:prSet/>
      <dgm:spPr/>
      <dgm:t>
        <a:bodyPr/>
        <a:lstStyle/>
        <a:p>
          <a:endParaRPr lang="ru-RU"/>
        </a:p>
      </dgm:t>
    </dgm:pt>
    <dgm:pt modelId="{1439E269-30B7-455D-A16E-D884E680BBAE}" type="sibTrans" cxnId="{806AA764-56BD-4D09-A490-D20A628728C6}">
      <dgm:prSet/>
      <dgm:spPr/>
      <dgm:t>
        <a:bodyPr/>
        <a:lstStyle/>
        <a:p>
          <a:endParaRPr lang="ru-RU"/>
        </a:p>
      </dgm:t>
    </dgm:pt>
    <dgm:pt modelId="{190D7641-75D3-4736-8664-3E4C33114E0F}">
      <dgm:prSet/>
      <dgm:spPr/>
      <dgm:t>
        <a:bodyPr/>
        <a:lstStyle/>
        <a:p>
          <a:r>
            <a:rPr lang="uk-UA" dirty="0" smtClean="0"/>
            <a:t>ЦИГАН І В АФРИЦІ ЦИГАН</a:t>
          </a:r>
          <a:endParaRPr lang="ru-RU" dirty="0"/>
        </a:p>
      </dgm:t>
    </dgm:pt>
    <dgm:pt modelId="{DC0E6C80-00F3-4851-B163-410A258A1D00}" type="parTrans" cxnId="{42F87A38-CA0B-4E9D-9674-E2E59A6AF6AE}">
      <dgm:prSet/>
      <dgm:spPr/>
      <dgm:t>
        <a:bodyPr/>
        <a:lstStyle/>
        <a:p>
          <a:endParaRPr lang="ru-RU"/>
        </a:p>
      </dgm:t>
    </dgm:pt>
    <dgm:pt modelId="{A2EFB2FE-298A-4A9D-A35E-F4A700B70CA1}" type="sibTrans" cxnId="{42F87A38-CA0B-4E9D-9674-E2E59A6AF6AE}">
      <dgm:prSet/>
      <dgm:spPr/>
      <dgm:t>
        <a:bodyPr/>
        <a:lstStyle/>
        <a:p>
          <a:endParaRPr lang="ru-RU"/>
        </a:p>
      </dgm:t>
    </dgm:pt>
    <dgm:pt modelId="{D502A9CE-3C3A-4D11-ACCD-6E3FD8F1F376}">
      <dgm:prSet/>
      <dgm:spPr/>
      <dgm:t>
        <a:bodyPr/>
        <a:lstStyle/>
        <a:p>
          <a:r>
            <a:rPr lang="uk-UA" dirty="0" smtClean="0"/>
            <a:t>ЗАХОДИ В РАМКАХ ФЕСТИВАЛЮ «АМАЛА»</a:t>
          </a:r>
          <a:endParaRPr lang="ru-RU" dirty="0"/>
        </a:p>
      </dgm:t>
    </dgm:pt>
    <dgm:pt modelId="{E44F0E02-C827-4F08-B96F-58F65BE3EEBF}" type="parTrans" cxnId="{4835EFDB-5870-4DCF-88A1-B27A4DD99210}">
      <dgm:prSet/>
      <dgm:spPr/>
      <dgm:t>
        <a:bodyPr/>
        <a:lstStyle/>
        <a:p>
          <a:endParaRPr lang="ru-RU"/>
        </a:p>
      </dgm:t>
    </dgm:pt>
    <dgm:pt modelId="{ED8A6D95-F6D8-4B58-A447-7A1732473BD9}" type="sibTrans" cxnId="{4835EFDB-5870-4DCF-88A1-B27A4DD99210}">
      <dgm:prSet/>
      <dgm:spPr/>
      <dgm:t>
        <a:bodyPr/>
        <a:lstStyle/>
        <a:p>
          <a:endParaRPr lang="ru-RU"/>
        </a:p>
      </dgm:t>
    </dgm:pt>
    <dgm:pt modelId="{33151C9A-54C8-492F-BE83-8EFE88441DF2}">
      <dgm:prSet custT="1"/>
      <dgm:spPr/>
      <dgm:t>
        <a:bodyPr/>
        <a:lstStyle/>
        <a:p>
          <a:r>
            <a:rPr lang="uk-UA" sz="1800" dirty="0" smtClean="0"/>
            <a:t>30</a:t>
          </a:r>
          <a:endParaRPr lang="ru-RU" sz="1800" dirty="0"/>
        </a:p>
      </dgm:t>
    </dgm:pt>
    <dgm:pt modelId="{E930587A-8CB3-49B2-94FC-9239D51ED862}" type="parTrans" cxnId="{28C9AB13-846D-4AF9-93FC-11037F26989F}">
      <dgm:prSet/>
      <dgm:spPr/>
      <dgm:t>
        <a:bodyPr/>
        <a:lstStyle/>
        <a:p>
          <a:endParaRPr lang="ru-RU"/>
        </a:p>
      </dgm:t>
    </dgm:pt>
    <dgm:pt modelId="{60A5AA36-735C-451A-A118-25046457DC0B}" type="sibTrans" cxnId="{28C9AB13-846D-4AF9-93FC-11037F26989F}">
      <dgm:prSet/>
      <dgm:spPr/>
      <dgm:t>
        <a:bodyPr/>
        <a:lstStyle/>
        <a:p>
          <a:endParaRPr lang="ru-RU"/>
        </a:p>
      </dgm:t>
    </dgm:pt>
    <dgm:pt modelId="{EFB71C6A-E939-4749-A3A9-9EF5166AD4D1}">
      <dgm:prSet/>
      <dgm:spPr/>
      <dgm:t>
        <a:bodyPr/>
        <a:lstStyle/>
        <a:p>
          <a:r>
            <a:rPr lang="uk-UA" dirty="0" smtClean="0"/>
            <a:t> ТВОРЧІ ТА ТЕМАТИЧНІ  ВЕЧОРИ</a:t>
          </a:r>
          <a:endParaRPr lang="ru-RU" dirty="0"/>
        </a:p>
      </dgm:t>
    </dgm:pt>
    <dgm:pt modelId="{B62F1014-113E-44B8-9CC9-90336F6C52A0}" type="parTrans" cxnId="{D86DD428-1014-4982-AC98-E24A553E3712}">
      <dgm:prSet/>
      <dgm:spPr/>
      <dgm:t>
        <a:bodyPr/>
        <a:lstStyle/>
        <a:p>
          <a:endParaRPr lang="ru-RU"/>
        </a:p>
      </dgm:t>
    </dgm:pt>
    <dgm:pt modelId="{4BFFD400-2AB4-4A15-BCC7-0AD460B6A563}" type="sibTrans" cxnId="{D86DD428-1014-4982-AC98-E24A553E3712}">
      <dgm:prSet/>
      <dgm:spPr/>
      <dgm:t>
        <a:bodyPr/>
        <a:lstStyle/>
        <a:p>
          <a:endParaRPr lang="ru-RU"/>
        </a:p>
      </dgm:t>
    </dgm:pt>
    <dgm:pt modelId="{F59F91CB-77B2-4EC9-99D5-D23384EECFA1}">
      <dgm:prSet custT="1"/>
      <dgm:spPr/>
      <dgm:t>
        <a:bodyPr/>
        <a:lstStyle/>
        <a:p>
          <a:r>
            <a:rPr lang="uk-UA" sz="1800" dirty="0" smtClean="0"/>
            <a:t>17</a:t>
          </a:r>
          <a:endParaRPr lang="ru-RU" sz="1800" dirty="0"/>
        </a:p>
      </dgm:t>
    </dgm:pt>
    <dgm:pt modelId="{7DF703B6-E2B3-40F8-8932-97C2AED17BFC}" type="parTrans" cxnId="{07F40BB4-FA29-42DA-8FC3-3EF7203C6120}">
      <dgm:prSet/>
      <dgm:spPr/>
      <dgm:t>
        <a:bodyPr/>
        <a:lstStyle/>
        <a:p>
          <a:endParaRPr lang="ru-RU"/>
        </a:p>
      </dgm:t>
    </dgm:pt>
    <dgm:pt modelId="{CE84025C-7D0E-4F94-B3EA-8B79504F1B75}" type="sibTrans" cxnId="{07F40BB4-FA29-42DA-8FC3-3EF7203C6120}">
      <dgm:prSet/>
      <dgm:spPr/>
      <dgm:t>
        <a:bodyPr/>
        <a:lstStyle/>
        <a:p>
          <a:endParaRPr lang="ru-RU"/>
        </a:p>
      </dgm:t>
    </dgm:pt>
    <dgm:pt modelId="{88C01677-AF47-4468-BDA9-0FC7AA77581A}">
      <dgm:prSet/>
      <dgm:spPr/>
      <dgm:t>
        <a:bodyPr/>
        <a:lstStyle/>
        <a:p>
          <a:r>
            <a:rPr lang="uk-UA" dirty="0" smtClean="0"/>
            <a:t>ВІДНЕСИ МЕНЕ, СЕРЦЕ</a:t>
          </a:r>
          <a:endParaRPr lang="ru-RU" dirty="0"/>
        </a:p>
      </dgm:t>
    </dgm:pt>
    <dgm:pt modelId="{07B72C8B-6571-4A3E-8E68-E0EBB6B36FB5}" type="parTrans" cxnId="{18C9D3E0-A038-40D0-AED6-F3782967FDA2}">
      <dgm:prSet/>
      <dgm:spPr/>
      <dgm:t>
        <a:bodyPr/>
        <a:lstStyle/>
        <a:p>
          <a:endParaRPr lang="ru-RU"/>
        </a:p>
      </dgm:t>
    </dgm:pt>
    <dgm:pt modelId="{F940B816-5293-4B5D-AB68-9AA588DFB744}" type="sibTrans" cxnId="{18C9D3E0-A038-40D0-AED6-F3782967FDA2}">
      <dgm:prSet/>
      <dgm:spPr/>
      <dgm:t>
        <a:bodyPr/>
        <a:lstStyle/>
        <a:p>
          <a:endParaRPr lang="ru-RU"/>
        </a:p>
      </dgm:t>
    </dgm:pt>
    <dgm:pt modelId="{2EC4A5DE-4335-4841-8B3B-4E5D303254D8}">
      <dgm:prSet custT="1"/>
      <dgm:spPr/>
      <dgm:t>
        <a:bodyPr/>
        <a:lstStyle/>
        <a:p>
          <a:r>
            <a:rPr lang="uk-UA" sz="1800" dirty="0" smtClean="0"/>
            <a:t>11</a:t>
          </a:r>
          <a:endParaRPr lang="ru-RU" sz="1800" dirty="0"/>
        </a:p>
      </dgm:t>
    </dgm:pt>
    <dgm:pt modelId="{60DCB49A-7604-41C1-9493-8A156F822288}" type="parTrans" cxnId="{DDDC1835-4DC2-49EC-9187-9FE0A2422108}">
      <dgm:prSet/>
      <dgm:spPr/>
      <dgm:t>
        <a:bodyPr/>
        <a:lstStyle/>
        <a:p>
          <a:endParaRPr lang="ru-RU"/>
        </a:p>
      </dgm:t>
    </dgm:pt>
    <dgm:pt modelId="{C6440738-EE91-49B2-9DA8-5024863E509D}" type="sibTrans" cxnId="{DDDC1835-4DC2-49EC-9187-9FE0A2422108}">
      <dgm:prSet/>
      <dgm:spPr/>
      <dgm:t>
        <a:bodyPr/>
        <a:lstStyle/>
        <a:p>
          <a:endParaRPr lang="ru-RU"/>
        </a:p>
      </dgm:t>
    </dgm:pt>
    <dgm:pt modelId="{27B5C814-F493-479C-AE61-4705B381A254}">
      <dgm:prSet/>
      <dgm:spPr/>
      <dgm:t>
        <a:bodyPr/>
        <a:lstStyle/>
        <a:p>
          <a:r>
            <a:rPr lang="uk-UA" dirty="0" smtClean="0"/>
            <a:t>КАРНАВАЛ В ГОТЕЛІ «ТАБІР»</a:t>
          </a:r>
          <a:endParaRPr lang="ru-RU" dirty="0"/>
        </a:p>
      </dgm:t>
    </dgm:pt>
    <dgm:pt modelId="{C11A872E-A945-42C1-9E83-116C8742BA60}" type="parTrans" cxnId="{3CE3BAD2-AB0A-4130-AD3B-9E231144CE22}">
      <dgm:prSet/>
      <dgm:spPr/>
      <dgm:t>
        <a:bodyPr/>
        <a:lstStyle/>
        <a:p>
          <a:endParaRPr lang="ru-RU"/>
        </a:p>
      </dgm:t>
    </dgm:pt>
    <dgm:pt modelId="{D639914E-19F9-4D9F-825F-BF3D50BCC81A}" type="sibTrans" cxnId="{3CE3BAD2-AB0A-4130-AD3B-9E231144CE22}">
      <dgm:prSet/>
      <dgm:spPr/>
      <dgm:t>
        <a:bodyPr/>
        <a:lstStyle/>
        <a:p>
          <a:endParaRPr lang="ru-RU"/>
        </a:p>
      </dgm:t>
    </dgm:pt>
    <dgm:pt modelId="{F35FBBEC-6F4D-4A0E-967E-EC020078889B}">
      <dgm:prSet custT="1"/>
      <dgm:spPr/>
      <dgm:t>
        <a:bodyPr/>
        <a:lstStyle/>
        <a:p>
          <a:r>
            <a:rPr lang="uk-UA" sz="1800" dirty="0" smtClean="0"/>
            <a:t>10</a:t>
          </a:r>
          <a:endParaRPr lang="ru-RU" sz="1800" dirty="0"/>
        </a:p>
      </dgm:t>
    </dgm:pt>
    <dgm:pt modelId="{A5A40D49-F843-4F68-8B5C-ED1F5AF2170B}" type="parTrans" cxnId="{46FFE8E1-4619-4E2A-A75F-58C6E8485CF1}">
      <dgm:prSet/>
      <dgm:spPr/>
      <dgm:t>
        <a:bodyPr/>
        <a:lstStyle/>
        <a:p>
          <a:endParaRPr lang="ru-RU"/>
        </a:p>
      </dgm:t>
    </dgm:pt>
    <dgm:pt modelId="{4DDCD823-45CA-49B2-ABF2-4253FD11309E}" type="sibTrans" cxnId="{46FFE8E1-4619-4E2A-A75F-58C6E8485CF1}">
      <dgm:prSet/>
      <dgm:spPr/>
      <dgm:t>
        <a:bodyPr/>
        <a:lstStyle/>
        <a:p>
          <a:endParaRPr lang="ru-RU"/>
        </a:p>
      </dgm:t>
    </dgm:pt>
    <dgm:pt modelId="{AA4A0B81-EE1F-4810-93D3-7E78BA8FC388}">
      <dgm:prSet/>
      <dgm:spPr/>
      <dgm:t>
        <a:bodyPr/>
        <a:lstStyle/>
        <a:p>
          <a:r>
            <a:rPr lang="uk-UA" dirty="0" smtClean="0"/>
            <a:t>ЦИГАНСЬКІ НОЧІ</a:t>
          </a:r>
          <a:endParaRPr lang="ru-RU" dirty="0"/>
        </a:p>
      </dgm:t>
    </dgm:pt>
    <dgm:pt modelId="{2F8FEF52-11BD-45F5-BE02-8166AB388F53}" type="parTrans" cxnId="{192B865A-6731-455E-B68D-AADE5EE17ED2}">
      <dgm:prSet/>
      <dgm:spPr/>
      <dgm:t>
        <a:bodyPr/>
        <a:lstStyle/>
        <a:p>
          <a:endParaRPr lang="ru-RU"/>
        </a:p>
      </dgm:t>
    </dgm:pt>
    <dgm:pt modelId="{25AF1525-298E-4FC1-A7B7-B916420B6D04}" type="sibTrans" cxnId="{192B865A-6731-455E-B68D-AADE5EE17ED2}">
      <dgm:prSet/>
      <dgm:spPr/>
      <dgm:t>
        <a:bodyPr/>
        <a:lstStyle/>
        <a:p>
          <a:endParaRPr lang="ru-RU"/>
        </a:p>
      </dgm:t>
    </dgm:pt>
    <dgm:pt modelId="{ACB60859-988B-456A-850A-456637120750}">
      <dgm:prSet custT="1"/>
      <dgm:spPr/>
      <dgm:t>
        <a:bodyPr/>
        <a:lstStyle/>
        <a:p>
          <a:r>
            <a:rPr lang="uk-UA" sz="1800" dirty="0" smtClean="0"/>
            <a:t>9</a:t>
          </a:r>
          <a:endParaRPr lang="ru-RU" sz="1800" dirty="0"/>
        </a:p>
      </dgm:t>
    </dgm:pt>
    <dgm:pt modelId="{B43B056E-5C96-4615-88F0-C63444853562}" type="parTrans" cxnId="{ECAC7CB4-E29A-4D52-A3F3-3AD85021F18B}">
      <dgm:prSet/>
      <dgm:spPr/>
      <dgm:t>
        <a:bodyPr/>
        <a:lstStyle/>
        <a:p>
          <a:endParaRPr lang="ru-RU"/>
        </a:p>
      </dgm:t>
    </dgm:pt>
    <dgm:pt modelId="{D784C7BB-3FC2-451A-961A-56827896E0FA}" type="sibTrans" cxnId="{ECAC7CB4-E29A-4D52-A3F3-3AD85021F18B}">
      <dgm:prSet/>
      <dgm:spPr/>
      <dgm:t>
        <a:bodyPr/>
        <a:lstStyle/>
        <a:p>
          <a:endParaRPr lang="ru-RU"/>
        </a:p>
      </dgm:t>
    </dgm:pt>
    <dgm:pt modelId="{AD02E391-32CD-40A2-B195-42C249347CE3}">
      <dgm:prSet/>
      <dgm:spPr/>
      <dgm:t>
        <a:bodyPr/>
        <a:lstStyle/>
        <a:p>
          <a:r>
            <a:rPr lang="uk-UA" dirty="0" smtClean="0"/>
            <a:t>ВОЖАК</a:t>
          </a:r>
          <a:endParaRPr lang="ru-RU" dirty="0"/>
        </a:p>
      </dgm:t>
    </dgm:pt>
    <dgm:pt modelId="{823CDCCB-563E-40C6-A5B7-4CD2EA8A5484}" type="parTrans" cxnId="{B2F0FE80-E6B9-4123-9543-31F5BCC67494}">
      <dgm:prSet/>
      <dgm:spPr/>
      <dgm:t>
        <a:bodyPr/>
        <a:lstStyle/>
        <a:p>
          <a:endParaRPr lang="ru-RU"/>
        </a:p>
      </dgm:t>
    </dgm:pt>
    <dgm:pt modelId="{7525E7E8-A593-42B1-8AD7-A7E1113B7F6D}" type="sibTrans" cxnId="{B2F0FE80-E6B9-4123-9543-31F5BCC67494}">
      <dgm:prSet/>
      <dgm:spPr/>
      <dgm:t>
        <a:bodyPr/>
        <a:lstStyle/>
        <a:p>
          <a:endParaRPr lang="ru-RU"/>
        </a:p>
      </dgm:t>
    </dgm:pt>
    <dgm:pt modelId="{ADDEFCE9-1E3E-4255-87B5-6226F1083EFA}">
      <dgm:prSet custT="1"/>
      <dgm:spPr/>
      <dgm:t>
        <a:bodyPr/>
        <a:lstStyle/>
        <a:p>
          <a:r>
            <a:rPr lang="uk-UA" sz="1800" dirty="0" smtClean="0"/>
            <a:t>5</a:t>
          </a:r>
          <a:endParaRPr lang="ru-RU" sz="1800" dirty="0"/>
        </a:p>
      </dgm:t>
    </dgm:pt>
    <dgm:pt modelId="{C1FE7A35-C0E5-404A-9F6A-B8996A7FE60E}" type="parTrans" cxnId="{A22BE7D6-4348-4B00-BCDA-4F5C14FAB9A3}">
      <dgm:prSet/>
      <dgm:spPr/>
      <dgm:t>
        <a:bodyPr/>
        <a:lstStyle/>
        <a:p>
          <a:endParaRPr lang="ru-RU"/>
        </a:p>
      </dgm:t>
    </dgm:pt>
    <dgm:pt modelId="{E2314FD4-B8D9-4832-9AAF-B1BBF58F35F5}" type="sibTrans" cxnId="{A22BE7D6-4348-4B00-BCDA-4F5C14FAB9A3}">
      <dgm:prSet/>
      <dgm:spPr/>
      <dgm:t>
        <a:bodyPr/>
        <a:lstStyle/>
        <a:p>
          <a:endParaRPr lang="ru-RU"/>
        </a:p>
      </dgm:t>
    </dgm:pt>
    <dgm:pt modelId="{A4384F36-56AC-43A5-B88A-7094ECE43829}">
      <dgm:prSet custT="1"/>
      <dgm:spPr/>
      <dgm:t>
        <a:bodyPr/>
        <a:lstStyle/>
        <a:p>
          <a:r>
            <a:rPr lang="uk-UA" sz="1800" dirty="0" smtClean="0"/>
            <a:t>3</a:t>
          </a:r>
          <a:endParaRPr lang="ru-RU" sz="1800" dirty="0"/>
        </a:p>
      </dgm:t>
    </dgm:pt>
    <dgm:pt modelId="{CAA24520-AAB9-4915-9DEC-22B294D60503}" type="parTrans" cxnId="{F09EE455-1BF9-4C9B-B39B-B4F7C9F78050}">
      <dgm:prSet/>
      <dgm:spPr/>
      <dgm:t>
        <a:bodyPr/>
        <a:lstStyle/>
        <a:p>
          <a:endParaRPr lang="ru-RU"/>
        </a:p>
      </dgm:t>
    </dgm:pt>
    <dgm:pt modelId="{C1E76CB2-6CA2-4153-BDDA-3ABD0CE7EA66}" type="sibTrans" cxnId="{F09EE455-1BF9-4C9B-B39B-B4F7C9F78050}">
      <dgm:prSet/>
      <dgm:spPr/>
      <dgm:t>
        <a:bodyPr/>
        <a:lstStyle/>
        <a:p>
          <a:endParaRPr lang="ru-RU"/>
        </a:p>
      </dgm:t>
    </dgm:pt>
    <dgm:pt modelId="{1D43EDDF-3B58-422B-ACD1-24FBA1CBA6A3}">
      <dgm:prSet/>
      <dgm:spPr/>
      <dgm:t>
        <a:bodyPr/>
        <a:lstStyle/>
        <a:p>
          <a:r>
            <a:rPr lang="uk-UA" dirty="0" smtClean="0"/>
            <a:t>ЛЕГЕНДА ПРО СКРИПКУ</a:t>
          </a:r>
          <a:endParaRPr lang="ru-RU" dirty="0"/>
        </a:p>
      </dgm:t>
    </dgm:pt>
    <dgm:pt modelId="{4266D351-3D0A-46E5-A8CD-962DC7B60075}" type="parTrans" cxnId="{794DDA36-26D8-4BAA-AD10-DAE493384124}">
      <dgm:prSet/>
      <dgm:spPr/>
      <dgm:t>
        <a:bodyPr/>
        <a:lstStyle/>
        <a:p>
          <a:endParaRPr lang="ru-RU"/>
        </a:p>
      </dgm:t>
    </dgm:pt>
    <dgm:pt modelId="{CE27EBB5-E101-4410-BDE9-90B33EAEBE27}" type="sibTrans" cxnId="{794DDA36-26D8-4BAA-AD10-DAE493384124}">
      <dgm:prSet/>
      <dgm:spPr/>
      <dgm:t>
        <a:bodyPr/>
        <a:lstStyle/>
        <a:p>
          <a:endParaRPr lang="ru-RU"/>
        </a:p>
      </dgm:t>
    </dgm:pt>
    <dgm:pt modelId="{8BB6FDC4-8524-481D-A024-853C4DC7A07C}">
      <dgm:prSet/>
      <dgm:spPr/>
      <dgm:t>
        <a:bodyPr/>
        <a:lstStyle/>
        <a:p>
          <a:r>
            <a:rPr lang="uk-UA" dirty="0" smtClean="0"/>
            <a:t>ЛЮБОВ МОЯ, ГІТАРА</a:t>
          </a:r>
          <a:endParaRPr lang="ru-RU" dirty="0"/>
        </a:p>
      </dgm:t>
    </dgm:pt>
    <dgm:pt modelId="{12D2E4C6-B851-4A32-9D58-82393E9C44C8}" type="parTrans" cxnId="{BBF74AC8-3D0E-469F-89D3-16EC1E87B269}">
      <dgm:prSet/>
      <dgm:spPr/>
      <dgm:t>
        <a:bodyPr/>
        <a:lstStyle/>
        <a:p>
          <a:endParaRPr lang="ru-RU"/>
        </a:p>
      </dgm:t>
    </dgm:pt>
    <dgm:pt modelId="{03F9E0DF-9ABB-40C9-B1CA-F0E860761711}" type="sibTrans" cxnId="{BBF74AC8-3D0E-469F-89D3-16EC1E87B269}">
      <dgm:prSet/>
      <dgm:spPr/>
      <dgm:t>
        <a:bodyPr/>
        <a:lstStyle/>
        <a:p>
          <a:endParaRPr lang="ru-RU"/>
        </a:p>
      </dgm:t>
    </dgm:pt>
    <dgm:pt modelId="{558C76BE-2330-47D2-BE4F-EAECA63DF89A}" type="pres">
      <dgm:prSet presAssocID="{BDA0EEC7-88F0-4E1C-84DB-6423B3B8F9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C95EB-B0D5-4858-BC9D-2DBBF007CA5E}" type="pres">
      <dgm:prSet presAssocID="{3E8D8682-799B-4C3A-A7A3-22A2253FF41F}" presName="composite" presStyleCnt="0"/>
      <dgm:spPr/>
    </dgm:pt>
    <dgm:pt modelId="{A34CA67F-57A0-4F0E-8B68-9BAF9E86DD8E}" type="pres">
      <dgm:prSet presAssocID="{3E8D8682-799B-4C3A-A7A3-22A2253FF41F}" presName="parentText" presStyleLbl="alignNode1" presStyleIdx="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7156-4688-4B6A-AD5A-AF6D1C220E7D}" type="pres">
      <dgm:prSet presAssocID="{3E8D8682-799B-4C3A-A7A3-22A2253FF41F}" presName="descendantText" presStyleLbl="align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2B877-F595-4C6F-B778-B96A65FFC750}" type="pres">
      <dgm:prSet presAssocID="{51E0EC8D-DBEE-4EFE-9758-7DA212DD7A2F}" presName="sp" presStyleCnt="0"/>
      <dgm:spPr/>
    </dgm:pt>
    <dgm:pt modelId="{CE3B4DD8-BD05-43B3-BC1C-536C824E02AF}" type="pres">
      <dgm:prSet presAssocID="{293233E8-39F8-40C0-B467-DF8EAC33907B}" presName="composite" presStyleCnt="0"/>
      <dgm:spPr/>
    </dgm:pt>
    <dgm:pt modelId="{CA2D0620-A09E-4694-8D17-411AECFD85BD}" type="pres">
      <dgm:prSet presAssocID="{293233E8-39F8-40C0-B467-DF8EAC33907B}" presName="parentText" presStyleLbl="alignNode1" presStyleIdx="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8FA8E-F788-4923-9653-4EF68AD0CAF8}" type="pres">
      <dgm:prSet presAssocID="{293233E8-39F8-40C0-B467-DF8EAC33907B}" presName="descendantText" presStyleLbl="align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D3CB9-97F4-4BB0-A332-DFD96CBCF126}" type="pres">
      <dgm:prSet presAssocID="{135CB5AB-99BC-41FC-AEEF-38AF8DC495FE}" presName="sp" presStyleCnt="0"/>
      <dgm:spPr/>
    </dgm:pt>
    <dgm:pt modelId="{76251D0A-C4B5-49F8-BD3B-4C765A513F73}" type="pres">
      <dgm:prSet presAssocID="{377D8A24-0750-40E5-AFCE-67F2A376A788}" presName="composite" presStyleCnt="0"/>
      <dgm:spPr/>
    </dgm:pt>
    <dgm:pt modelId="{486142CB-14CF-48E0-8454-25F7AB51C4DF}" type="pres">
      <dgm:prSet presAssocID="{377D8A24-0750-40E5-AFCE-67F2A376A788}" presName="parentText" presStyleLbl="alignNode1" presStyleIdx="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F1F5-F33D-42A5-AB0C-4D9F469DF24B}" type="pres">
      <dgm:prSet presAssocID="{377D8A24-0750-40E5-AFCE-67F2A376A788}" presName="descendantText" presStyleLbl="align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2C91B-7B84-4D71-AF15-F718C76B8A97}" type="pres">
      <dgm:prSet presAssocID="{BF3F1591-390B-4D2D-A9ED-85712986F2FE}" presName="sp" presStyleCnt="0"/>
      <dgm:spPr/>
    </dgm:pt>
    <dgm:pt modelId="{FE6C9C22-7CF8-493B-822A-F6B6F7A87D9A}" type="pres">
      <dgm:prSet presAssocID="{5879C2B7-DE93-4A5C-9FE6-B0C02E46A02A}" presName="composite" presStyleCnt="0"/>
      <dgm:spPr/>
    </dgm:pt>
    <dgm:pt modelId="{3FFC4FD1-EC1F-4807-9EEC-BC51D66A1F78}" type="pres">
      <dgm:prSet presAssocID="{5879C2B7-DE93-4A5C-9FE6-B0C02E46A02A}" presName="parentText" presStyleLbl="alignNode1" presStyleIdx="3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A6668-7ED1-428C-A151-E071BFB20F00}" type="pres">
      <dgm:prSet presAssocID="{5879C2B7-DE93-4A5C-9FE6-B0C02E46A02A}" presName="descendantText" presStyleLbl="align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CA1F-A2AF-41E3-9A7A-B21A3C4AAFC0}" type="pres">
      <dgm:prSet presAssocID="{19731908-3F96-417A-9CB8-5042D27A495B}" presName="sp" presStyleCnt="0"/>
      <dgm:spPr/>
    </dgm:pt>
    <dgm:pt modelId="{B2D0DEDA-F4B2-4136-93DF-32F47F65DC95}" type="pres">
      <dgm:prSet presAssocID="{01F21586-C3B1-45F1-885B-76B18CCEB2EB}" presName="composite" presStyleCnt="0"/>
      <dgm:spPr/>
    </dgm:pt>
    <dgm:pt modelId="{D401AC31-8121-4F31-AC64-37284CDCEDEF}" type="pres">
      <dgm:prSet presAssocID="{01F21586-C3B1-45F1-885B-76B18CCEB2EB}" presName="parentText" presStyleLbl="alignNode1" presStyleIdx="4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6A746-E5F6-4D44-BDD9-EE80535A5E31}" type="pres">
      <dgm:prSet presAssocID="{01F21586-C3B1-45F1-885B-76B18CCEB2EB}" presName="descendantText" presStyleLbl="align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32ED4-20E8-4165-942F-890ADC28C9D2}" type="pres">
      <dgm:prSet presAssocID="{2ED17147-A3DE-4271-8F00-39E773068E37}" presName="sp" presStyleCnt="0"/>
      <dgm:spPr/>
    </dgm:pt>
    <dgm:pt modelId="{A728F6CE-CA46-4AA1-91B5-4DECD6A19AD0}" type="pres">
      <dgm:prSet presAssocID="{31FFA72F-2B4D-451D-BFB8-5042951D7C34}" presName="composite" presStyleCnt="0"/>
      <dgm:spPr/>
    </dgm:pt>
    <dgm:pt modelId="{5FBD5B34-E6FF-4E29-A3B4-2BADA7D8F4F7}" type="pres">
      <dgm:prSet presAssocID="{31FFA72F-2B4D-451D-BFB8-5042951D7C34}" presName="parentText" presStyleLbl="alignNode1" presStyleIdx="5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2AAC-0091-4E5A-992C-FCCF022FA9EB}" type="pres">
      <dgm:prSet presAssocID="{31FFA72F-2B4D-451D-BFB8-5042951D7C34}" presName="descendantText" presStyleLbl="align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A8079-BDB6-446B-9500-A1A131A86B95}" type="pres">
      <dgm:prSet presAssocID="{EAD910B9-C518-400E-81A8-3CEDF411EA09}" presName="sp" presStyleCnt="0"/>
      <dgm:spPr/>
    </dgm:pt>
    <dgm:pt modelId="{936A131E-024D-4BBC-B6C6-D200128301F9}" type="pres">
      <dgm:prSet presAssocID="{33151C9A-54C8-492F-BE83-8EFE88441DF2}" presName="composite" presStyleCnt="0"/>
      <dgm:spPr/>
    </dgm:pt>
    <dgm:pt modelId="{6043F641-2465-473D-B880-37161543EFB9}" type="pres">
      <dgm:prSet presAssocID="{33151C9A-54C8-492F-BE83-8EFE88441DF2}" presName="parentText" presStyleLbl="alignNode1" presStyleIdx="6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DD4F0-B190-46E7-8D9E-1CF55E6580DC}" type="pres">
      <dgm:prSet presAssocID="{33151C9A-54C8-492F-BE83-8EFE88441DF2}" presName="descendantText" presStyleLbl="align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317C2-D245-440D-9617-4D3B93B120CB}" type="pres">
      <dgm:prSet presAssocID="{60A5AA36-735C-451A-A118-25046457DC0B}" presName="sp" presStyleCnt="0"/>
      <dgm:spPr/>
    </dgm:pt>
    <dgm:pt modelId="{3EFB406A-613A-4625-A7C2-496BF75541EF}" type="pres">
      <dgm:prSet presAssocID="{F59F91CB-77B2-4EC9-99D5-D23384EECFA1}" presName="composite" presStyleCnt="0"/>
      <dgm:spPr/>
    </dgm:pt>
    <dgm:pt modelId="{9E853F7F-5FC9-42D6-AFEC-28CD91C29F07}" type="pres">
      <dgm:prSet presAssocID="{F59F91CB-77B2-4EC9-99D5-D23384EECFA1}" presName="parentText" presStyleLbl="alignNode1" presStyleIdx="7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5914-1639-4849-88FE-7B763CDEDAB3}" type="pres">
      <dgm:prSet presAssocID="{F59F91CB-77B2-4EC9-99D5-D23384EECFA1}" presName="descendantText" presStyleLbl="align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D0905-35C1-4045-8206-27448AD10FC8}" type="pres">
      <dgm:prSet presAssocID="{CE84025C-7D0E-4F94-B3EA-8B79504F1B75}" presName="sp" presStyleCnt="0"/>
      <dgm:spPr/>
    </dgm:pt>
    <dgm:pt modelId="{6378308F-815C-4339-8C42-69E198D4320C}" type="pres">
      <dgm:prSet presAssocID="{2EC4A5DE-4335-4841-8B3B-4E5D303254D8}" presName="composite" presStyleCnt="0"/>
      <dgm:spPr/>
    </dgm:pt>
    <dgm:pt modelId="{A49AA66A-B987-4A91-A420-8FBD6A5534A2}" type="pres">
      <dgm:prSet presAssocID="{2EC4A5DE-4335-4841-8B3B-4E5D303254D8}" presName="parentText" presStyleLbl="alignNode1" presStyleIdx="8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95275-6C5D-46A2-9913-5EA4967294AE}" type="pres">
      <dgm:prSet presAssocID="{2EC4A5DE-4335-4841-8B3B-4E5D303254D8}" presName="descendantText" presStyleLbl="align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7FF9C-8E81-4D58-9CE4-379AE18A1333}" type="pres">
      <dgm:prSet presAssocID="{C6440738-EE91-49B2-9DA8-5024863E509D}" presName="sp" presStyleCnt="0"/>
      <dgm:spPr/>
    </dgm:pt>
    <dgm:pt modelId="{EA9BECAE-BD9B-4D84-80C7-CBD45942BA27}" type="pres">
      <dgm:prSet presAssocID="{F35FBBEC-6F4D-4A0E-967E-EC020078889B}" presName="composite" presStyleCnt="0"/>
      <dgm:spPr/>
    </dgm:pt>
    <dgm:pt modelId="{16D46334-1C54-4523-BEF4-DCAA1084F2D5}" type="pres">
      <dgm:prSet presAssocID="{F35FBBEC-6F4D-4A0E-967E-EC020078889B}" presName="parentText" presStyleLbl="alignNode1" presStyleIdx="9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E6C36-703B-4C2C-A59D-D95A3A3CE51C}" type="pres">
      <dgm:prSet presAssocID="{F35FBBEC-6F4D-4A0E-967E-EC020078889B}" presName="descendantText" presStyleLbl="align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F960-8319-413E-BDA2-6963E3EA18AC}" type="pres">
      <dgm:prSet presAssocID="{4DDCD823-45CA-49B2-ABF2-4253FD11309E}" presName="sp" presStyleCnt="0"/>
      <dgm:spPr/>
    </dgm:pt>
    <dgm:pt modelId="{A126B848-75E6-4B4F-AE38-25AE8426EB37}" type="pres">
      <dgm:prSet presAssocID="{ACB60859-988B-456A-850A-456637120750}" presName="composite" presStyleCnt="0"/>
      <dgm:spPr/>
    </dgm:pt>
    <dgm:pt modelId="{78A66E39-960E-4246-A4BC-758BADEA5840}" type="pres">
      <dgm:prSet presAssocID="{ACB60859-988B-456A-850A-456637120750}" presName="parentText" presStyleLbl="alignNode1" presStyleIdx="1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23B99-71AF-4678-A4A8-D7EEE920B337}" type="pres">
      <dgm:prSet presAssocID="{ACB60859-988B-456A-850A-456637120750}" presName="descendantText" presStyleLbl="align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052C-E87F-4813-B84B-3D746F348CF5}" type="pres">
      <dgm:prSet presAssocID="{D784C7BB-3FC2-451A-961A-56827896E0FA}" presName="sp" presStyleCnt="0"/>
      <dgm:spPr/>
    </dgm:pt>
    <dgm:pt modelId="{FE3DA116-3A90-4286-A5D6-341C1E414CFB}" type="pres">
      <dgm:prSet presAssocID="{ADDEFCE9-1E3E-4255-87B5-6226F1083EFA}" presName="composite" presStyleCnt="0"/>
      <dgm:spPr/>
    </dgm:pt>
    <dgm:pt modelId="{0B9E1294-F764-45E9-986E-143AF1919F8F}" type="pres">
      <dgm:prSet presAssocID="{ADDEFCE9-1E3E-4255-87B5-6226F1083EFA}" presName="parentText" presStyleLbl="alignNode1" presStyleIdx="1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7A900-F0AC-48C8-B0EC-985DD19A49F1}" type="pres">
      <dgm:prSet presAssocID="{ADDEFCE9-1E3E-4255-87B5-6226F1083EFA}" presName="descendantText" presStyleLbl="align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996A-59A2-4E2A-990A-5894A336AA9B}" type="pres">
      <dgm:prSet presAssocID="{E2314FD4-B8D9-4832-9AAF-B1BBF58F35F5}" presName="sp" presStyleCnt="0"/>
      <dgm:spPr/>
    </dgm:pt>
    <dgm:pt modelId="{783AA115-659F-4C08-9A98-6FC059CD39DA}" type="pres">
      <dgm:prSet presAssocID="{A4384F36-56AC-43A5-B88A-7094ECE43829}" presName="composite" presStyleCnt="0"/>
      <dgm:spPr/>
    </dgm:pt>
    <dgm:pt modelId="{CE4A319F-B3EC-4A7E-A24C-AF9190EA1EE1}" type="pres">
      <dgm:prSet presAssocID="{A4384F36-56AC-43A5-B88A-7094ECE43829}" presName="parentText" presStyleLbl="alignNode1" presStyleIdx="1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805B5-CC43-4181-86C5-35A221916F99}" type="pres">
      <dgm:prSet presAssocID="{A4384F36-56AC-43A5-B88A-7094ECE43829}" presName="descendantText" presStyleLbl="align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9B086-348D-4EC8-888B-1D2D557E8C70}" type="presOf" srcId="{AA4A0B81-EE1F-4810-93D3-7E78BA8FC388}" destId="{4C5E6C36-703B-4C2C-A59D-D95A3A3CE51C}" srcOrd="0" destOrd="0" presId="urn:microsoft.com/office/officeart/2005/8/layout/chevron2"/>
    <dgm:cxn modelId="{FA74DF71-D501-4BB0-9704-47B5BA5032C0}" type="presOf" srcId="{293233E8-39F8-40C0-B467-DF8EAC33907B}" destId="{CA2D0620-A09E-4694-8D17-411AECFD85BD}" srcOrd="0" destOrd="0" presId="urn:microsoft.com/office/officeart/2005/8/layout/chevron2"/>
    <dgm:cxn modelId="{8F5C8A05-318E-4D25-98FA-3892C7628ECC}" type="presOf" srcId="{01F21586-C3B1-45F1-885B-76B18CCEB2EB}" destId="{D401AC31-8121-4F31-AC64-37284CDCEDEF}" srcOrd="0" destOrd="0" presId="urn:microsoft.com/office/officeart/2005/8/layout/chevron2"/>
    <dgm:cxn modelId="{192B865A-6731-455E-B68D-AADE5EE17ED2}" srcId="{F35FBBEC-6F4D-4A0E-967E-EC020078889B}" destId="{AA4A0B81-EE1F-4810-93D3-7E78BA8FC388}" srcOrd="0" destOrd="0" parTransId="{2F8FEF52-11BD-45F5-BE02-8166AB388F53}" sibTransId="{25AF1525-298E-4FC1-A7B7-B916420B6D04}"/>
    <dgm:cxn modelId="{2046FBAD-34AD-430F-BA8E-3F6845F5DA31}" type="presOf" srcId="{2EC4A5DE-4335-4841-8B3B-4E5D303254D8}" destId="{A49AA66A-B987-4A91-A420-8FBD6A5534A2}" srcOrd="0" destOrd="0" presId="urn:microsoft.com/office/officeart/2005/8/layout/chevron2"/>
    <dgm:cxn modelId="{BBF74AC8-3D0E-469F-89D3-16EC1E87B269}" srcId="{A4384F36-56AC-43A5-B88A-7094ECE43829}" destId="{8BB6FDC4-8524-481D-A024-853C4DC7A07C}" srcOrd="0" destOrd="0" parTransId="{12D2E4C6-B851-4A32-9D58-82393E9C44C8}" sibTransId="{03F9E0DF-9ABB-40C9-B1CA-F0E860761711}"/>
    <dgm:cxn modelId="{C7023389-F85B-4C18-8760-962692BF6FE5}" type="presOf" srcId="{EE84A78F-8238-4F99-9EE4-71B0B08C8462}" destId="{134E7156-4688-4B6A-AD5A-AF6D1C220E7D}" srcOrd="0" destOrd="0" presId="urn:microsoft.com/office/officeart/2005/8/layout/chevron2"/>
    <dgm:cxn modelId="{3CE3BAD2-AB0A-4130-AD3B-9E231144CE22}" srcId="{2EC4A5DE-4335-4841-8B3B-4E5D303254D8}" destId="{27B5C814-F493-479C-AE61-4705B381A254}" srcOrd="0" destOrd="0" parTransId="{C11A872E-A945-42C1-9E83-116C8742BA60}" sibTransId="{D639914E-19F9-4D9F-825F-BF3D50BCC81A}"/>
    <dgm:cxn modelId="{B2F0FE80-E6B9-4123-9543-31F5BCC67494}" srcId="{ACB60859-988B-456A-850A-456637120750}" destId="{AD02E391-32CD-40A2-B195-42C249347CE3}" srcOrd="0" destOrd="0" parTransId="{823CDCCB-563E-40C6-A5B7-4CD2EA8A5484}" sibTransId="{7525E7E8-A593-42B1-8AD7-A7E1113B7F6D}"/>
    <dgm:cxn modelId="{806AA764-56BD-4D09-A490-D20A628728C6}" srcId="{5879C2B7-DE93-4A5C-9FE6-B0C02E46A02A}" destId="{0D879654-65FA-4E7B-9EF7-C2F5A48C7C31}" srcOrd="0" destOrd="0" parTransId="{43922700-B050-476E-A629-C521156BAC0C}" sibTransId="{1439E269-30B7-455D-A16E-D884E680BBAE}"/>
    <dgm:cxn modelId="{1A08C3CD-F95B-458F-BC7C-689EAA89A7DB}" type="presOf" srcId="{ACB60859-988B-456A-850A-456637120750}" destId="{78A66E39-960E-4246-A4BC-758BADEA5840}" srcOrd="0" destOrd="0" presId="urn:microsoft.com/office/officeart/2005/8/layout/chevron2"/>
    <dgm:cxn modelId="{F806E6C7-A455-4595-939D-5BB9EEEFFB11}" type="presOf" srcId="{3E8D8682-799B-4C3A-A7A3-22A2253FF41F}" destId="{A34CA67F-57A0-4F0E-8B68-9BAF9E86DD8E}" srcOrd="0" destOrd="0" presId="urn:microsoft.com/office/officeart/2005/8/layout/chevron2"/>
    <dgm:cxn modelId="{8E6587E8-1146-4252-BA83-23F0846572BF}" type="presOf" srcId="{ADDEFCE9-1E3E-4255-87B5-6226F1083EFA}" destId="{0B9E1294-F764-45E9-986E-143AF1919F8F}" srcOrd="0" destOrd="0" presId="urn:microsoft.com/office/officeart/2005/8/layout/chevron2"/>
    <dgm:cxn modelId="{794DDA36-26D8-4BAA-AD10-DAE493384124}" srcId="{ADDEFCE9-1E3E-4255-87B5-6226F1083EFA}" destId="{1D43EDDF-3B58-422B-ACD1-24FBA1CBA6A3}" srcOrd="0" destOrd="0" parTransId="{4266D351-3D0A-46E5-A8CD-962DC7B60075}" sibTransId="{CE27EBB5-E101-4410-BDE9-90B33EAEBE27}"/>
    <dgm:cxn modelId="{18C9D3E0-A038-40D0-AED6-F3782967FDA2}" srcId="{F59F91CB-77B2-4EC9-99D5-D23384EECFA1}" destId="{88C01677-AF47-4468-BDA9-0FC7AA77581A}" srcOrd="0" destOrd="0" parTransId="{07B72C8B-6571-4A3E-8E68-E0EBB6B36FB5}" sibTransId="{F940B816-5293-4B5D-AB68-9AA588DFB744}"/>
    <dgm:cxn modelId="{42F87A38-CA0B-4E9D-9674-E2E59A6AF6AE}" srcId="{01F21586-C3B1-45F1-885B-76B18CCEB2EB}" destId="{190D7641-75D3-4736-8664-3E4C33114E0F}" srcOrd="0" destOrd="0" parTransId="{DC0E6C80-00F3-4851-B163-410A258A1D00}" sibTransId="{A2EFB2FE-298A-4A9D-A35E-F4A700B70CA1}"/>
    <dgm:cxn modelId="{3A7DBB8C-65BC-4B44-9926-1223BF7441AF}" type="presOf" srcId="{33151C9A-54C8-492F-BE83-8EFE88441DF2}" destId="{6043F641-2465-473D-B880-37161543EFB9}" srcOrd="0" destOrd="0" presId="urn:microsoft.com/office/officeart/2005/8/layout/chevron2"/>
    <dgm:cxn modelId="{DDDC1835-4DC2-49EC-9187-9FE0A2422108}" srcId="{BDA0EEC7-88F0-4E1C-84DB-6423B3B8F945}" destId="{2EC4A5DE-4335-4841-8B3B-4E5D303254D8}" srcOrd="8" destOrd="0" parTransId="{60DCB49A-7604-41C1-9493-8A156F822288}" sibTransId="{C6440738-EE91-49B2-9DA8-5024863E509D}"/>
    <dgm:cxn modelId="{28C9AB13-846D-4AF9-93FC-11037F26989F}" srcId="{BDA0EEC7-88F0-4E1C-84DB-6423B3B8F945}" destId="{33151C9A-54C8-492F-BE83-8EFE88441DF2}" srcOrd="6" destOrd="0" parTransId="{E930587A-8CB3-49B2-94FC-9239D51ED862}" sibTransId="{60A5AA36-735C-451A-A118-25046457DC0B}"/>
    <dgm:cxn modelId="{D6215A69-8BC3-4DBF-9212-9BAA0AD82217}" type="presOf" srcId="{AD312224-8F7D-4568-AC56-DA4759B5FC1D}" destId="{11B6F1F5-F33D-42A5-AB0C-4D9F469DF24B}" srcOrd="0" destOrd="0" presId="urn:microsoft.com/office/officeart/2005/8/layout/chevron2"/>
    <dgm:cxn modelId="{4F5F01E5-DB80-440D-98CF-0FD6A1C77682}" srcId="{293233E8-39F8-40C0-B467-DF8EAC33907B}" destId="{26FF6465-8018-4723-9C57-0BFE0085890E}" srcOrd="0" destOrd="0" parTransId="{181438A0-D7BE-4EF0-B471-EF680C7834B4}" sibTransId="{2C359DB6-A36C-4D1F-9D40-43E9C740C79C}"/>
    <dgm:cxn modelId="{F38164B7-9A7B-43EB-90CC-3CE40F7884B3}" type="presOf" srcId="{BDA0EEC7-88F0-4E1C-84DB-6423B3B8F945}" destId="{558C76BE-2330-47D2-BE4F-EAECA63DF89A}" srcOrd="0" destOrd="0" presId="urn:microsoft.com/office/officeart/2005/8/layout/chevron2"/>
    <dgm:cxn modelId="{51F644B8-2D79-4AA6-B8DB-ADA8CB2B1046}" type="presOf" srcId="{1D43EDDF-3B58-422B-ACD1-24FBA1CBA6A3}" destId="{5407A900-F0AC-48C8-B0EC-985DD19A49F1}" srcOrd="0" destOrd="0" presId="urn:microsoft.com/office/officeart/2005/8/layout/chevron2"/>
    <dgm:cxn modelId="{D2ACB2C5-E705-4FFF-8DD8-9EEAD73F3267}" type="presOf" srcId="{F35FBBEC-6F4D-4A0E-967E-EC020078889B}" destId="{16D46334-1C54-4523-BEF4-DCAA1084F2D5}" srcOrd="0" destOrd="0" presId="urn:microsoft.com/office/officeart/2005/8/layout/chevron2"/>
    <dgm:cxn modelId="{1AEAB10E-798F-41A5-848E-2EA0865143CB}" srcId="{377D8A24-0750-40E5-AFCE-67F2A376A788}" destId="{AD312224-8F7D-4568-AC56-DA4759B5FC1D}" srcOrd="0" destOrd="0" parTransId="{01C560EE-6DFE-4E02-BFEE-ACB0975E401A}" sibTransId="{E86C8AE7-ABEF-4B3D-9A71-C02C3F501C4E}"/>
    <dgm:cxn modelId="{19BEA961-2C23-45CB-8141-BCB6FBE3A36D}" type="presOf" srcId="{8BB6FDC4-8524-481D-A024-853C4DC7A07C}" destId="{139805B5-CC43-4181-86C5-35A221916F99}" srcOrd="0" destOrd="0" presId="urn:microsoft.com/office/officeart/2005/8/layout/chevron2"/>
    <dgm:cxn modelId="{E3090485-0CD2-45D4-87DE-89583C31D97A}" srcId="{3E8D8682-799B-4C3A-A7A3-22A2253FF41F}" destId="{EE84A78F-8238-4F99-9EE4-71B0B08C8462}" srcOrd="0" destOrd="0" parTransId="{F98706C4-D969-4E2A-A227-BF48BEBD2F32}" sibTransId="{60DE923F-FB2C-4C48-BF56-66467A8EABF1}"/>
    <dgm:cxn modelId="{4835EFDB-5870-4DCF-88A1-B27A4DD99210}" srcId="{31FFA72F-2B4D-451D-BFB8-5042951D7C34}" destId="{D502A9CE-3C3A-4D11-ACCD-6E3FD8F1F376}" srcOrd="0" destOrd="0" parTransId="{E44F0E02-C827-4F08-B96F-58F65BE3EEBF}" sibTransId="{ED8A6D95-F6D8-4B58-A447-7A1732473BD9}"/>
    <dgm:cxn modelId="{CC6745D9-9908-4158-92E5-E901D47CE2C1}" type="presOf" srcId="{27B5C814-F493-479C-AE61-4705B381A254}" destId="{93F95275-6C5D-46A2-9913-5EA4967294AE}" srcOrd="0" destOrd="0" presId="urn:microsoft.com/office/officeart/2005/8/layout/chevron2"/>
    <dgm:cxn modelId="{67BEA0DE-762C-4C78-8B45-CA7944B129FD}" type="presOf" srcId="{88C01677-AF47-4468-BDA9-0FC7AA77581A}" destId="{0C935914-1639-4849-88FE-7B763CDEDAB3}" srcOrd="0" destOrd="0" presId="urn:microsoft.com/office/officeart/2005/8/layout/chevron2"/>
    <dgm:cxn modelId="{C0FCFB5F-A6FD-4A46-A6B2-ECE490043F40}" type="presOf" srcId="{5879C2B7-DE93-4A5C-9FE6-B0C02E46A02A}" destId="{3FFC4FD1-EC1F-4807-9EEC-BC51D66A1F78}" srcOrd="0" destOrd="0" presId="urn:microsoft.com/office/officeart/2005/8/layout/chevron2"/>
    <dgm:cxn modelId="{D86DD428-1014-4982-AC98-E24A553E3712}" srcId="{33151C9A-54C8-492F-BE83-8EFE88441DF2}" destId="{EFB71C6A-E939-4749-A3A9-9EF5166AD4D1}" srcOrd="0" destOrd="0" parTransId="{B62F1014-113E-44B8-9CC9-90336F6C52A0}" sibTransId="{4BFFD400-2AB4-4A15-BCC7-0AD460B6A563}"/>
    <dgm:cxn modelId="{46FFE8E1-4619-4E2A-A75F-58C6E8485CF1}" srcId="{BDA0EEC7-88F0-4E1C-84DB-6423B3B8F945}" destId="{F35FBBEC-6F4D-4A0E-967E-EC020078889B}" srcOrd="9" destOrd="0" parTransId="{A5A40D49-F843-4F68-8B5C-ED1F5AF2170B}" sibTransId="{4DDCD823-45CA-49B2-ABF2-4253FD11309E}"/>
    <dgm:cxn modelId="{333216FE-EF3F-4DE9-96C6-301C2CE7EE8E}" type="presOf" srcId="{190D7641-75D3-4736-8664-3E4C33114E0F}" destId="{7896A746-E5F6-4D44-BDD9-EE80535A5E31}" srcOrd="0" destOrd="0" presId="urn:microsoft.com/office/officeart/2005/8/layout/chevron2"/>
    <dgm:cxn modelId="{1FC3C58B-A029-4C56-86AA-222EFBE31A76}" srcId="{BDA0EEC7-88F0-4E1C-84DB-6423B3B8F945}" destId="{01F21586-C3B1-45F1-885B-76B18CCEB2EB}" srcOrd="4" destOrd="0" parTransId="{2CF40AC2-560C-4C03-A359-42411922F2EB}" sibTransId="{2ED17147-A3DE-4271-8F00-39E773068E37}"/>
    <dgm:cxn modelId="{4FEA0D5B-7786-4255-BDC3-D0F833B8F18C}" type="presOf" srcId="{31FFA72F-2B4D-451D-BFB8-5042951D7C34}" destId="{5FBD5B34-E6FF-4E29-A3B4-2BADA7D8F4F7}" srcOrd="0" destOrd="0" presId="urn:microsoft.com/office/officeart/2005/8/layout/chevron2"/>
    <dgm:cxn modelId="{755C456C-E4AB-4209-B29B-BB7685B52061}" type="presOf" srcId="{EFB71C6A-E939-4749-A3A9-9EF5166AD4D1}" destId="{D5DDD4F0-B190-46E7-8D9E-1CF55E6580DC}" srcOrd="0" destOrd="0" presId="urn:microsoft.com/office/officeart/2005/8/layout/chevron2"/>
    <dgm:cxn modelId="{3764DD21-F3D8-43DA-9F8C-D9C029325818}" srcId="{BDA0EEC7-88F0-4E1C-84DB-6423B3B8F945}" destId="{5879C2B7-DE93-4A5C-9FE6-B0C02E46A02A}" srcOrd="3" destOrd="0" parTransId="{203CA4A0-1A03-48A2-BD82-9B36A131CBB5}" sibTransId="{19731908-3F96-417A-9CB8-5042D27A495B}"/>
    <dgm:cxn modelId="{EEE982BF-E7E0-4F39-8979-1BBC4D1AE58F}" srcId="{BDA0EEC7-88F0-4E1C-84DB-6423B3B8F945}" destId="{377D8A24-0750-40E5-AFCE-67F2A376A788}" srcOrd="2" destOrd="0" parTransId="{C30B89F7-66DE-44CD-82F7-A1E3642DFDF9}" sibTransId="{BF3F1591-390B-4D2D-A9ED-85712986F2FE}"/>
    <dgm:cxn modelId="{7F3693B8-499F-4ACE-828C-6EEBC4A6BB56}" type="presOf" srcId="{26FF6465-8018-4723-9C57-0BFE0085890E}" destId="{1908FA8E-F788-4923-9653-4EF68AD0CAF8}" srcOrd="0" destOrd="0" presId="urn:microsoft.com/office/officeart/2005/8/layout/chevron2"/>
    <dgm:cxn modelId="{D973BE35-8E65-414A-8A40-0BC58DA91585}" type="presOf" srcId="{AD02E391-32CD-40A2-B195-42C249347CE3}" destId="{7CE23B99-71AF-4678-A4A8-D7EEE920B337}" srcOrd="0" destOrd="0" presId="urn:microsoft.com/office/officeart/2005/8/layout/chevron2"/>
    <dgm:cxn modelId="{07F40BB4-FA29-42DA-8FC3-3EF7203C6120}" srcId="{BDA0EEC7-88F0-4E1C-84DB-6423B3B8F945}" destId="{F59F91CB-77B2-4EC9-99D5-D23384EECFA1}" srcOrd="7" destOrd="0" parTransId="{7DF703B6-E2B3-40F8-8932-97C2AED17BFC}" sibTransId="{CE84025C-7D0E-4F94-B3EA-8B79504F1B75}"/>
    <dgm:cxn modelId="{66551653-77BF-49D7-859D-22FBF1DF3C6A}" srcId="{BDA0EEC7-88F0-4E1C-84DB-6423B3B8F945}" destId="{3E8D8682-799B-4C3A-A7A3-22A2253FF41F}" srcOrd="0" destOrd="0" parTransId="{F15EE3E8-832E-4ACB-9C93-13091F6FDB68}" sibTransId="{51E0EC8D-DBEE-4EFE-9758-7DA212DD7A2F}"/>
    <dgm:cxn modelId="{5DF83376-DC5E-46F1-885B-CDA1876C546B}" srcId="{BDA0EEC7-88F0-4E1C-84DB-6423B3B8F945}" destId="{31FFA72F-2B4D-451D-BFB8-5042951D7C34}" srcOrd="5" destOrd="0" parTransId="{CB841EBF-AB0F-4796-B2B3-18326EAFC382}" sibTransId="{EAD910B9-C518-400E-81A8-3CEDF411EA09}"/>
    <dgm:cxn modelId="{2D1F205F-8F83-4593-9733-A1B0C0D3531C}" type="presOf" srcId="{D502A9CE-3C3A-4D11-ACCD-6E3FD8F1F376}" destId="{0DD32AAC-0091-4E5A-992C-FCCF022FA9EB}" srcOrd="0" destOrd="0" presId="urn:microsoft.com/office/officeart/2005/8/layout/chevron2"/>
    <dgm:cxn modelId="{ECAC7CB4-E29A-4D52-A3F3-3AD85021F18B}" srcId="{BDA0EEC7-88F0-4E1C-84DB-6423B3B8F945}" destId="{ACB60859-988B-456A-850A-456637120750}" srcOrd="10" destOrd="0" parTransId="{B43B056E-5C96-4615-88F0-C63444853562}" sibTransId="{D784C7BB-3FC2-451A-961A-56827896E0FA}"/>
    <dgm:cxn modelId="{A22BE7D6-4348-4B00-BCDA-4F5C14FAB9A3}" srcId="{BDA0EEC7-88F0-4E1C-84DB-6423B3B8F945}" destId="{ADDEFCE9-1E3E-4255-87B5-6226F1083EFA}" srcOrd="11" destOrd="0" parTransId="{C1FE7A35-C0E5-404A-9F6A-B8996A7FE60E}" sibTransId="{E2314FD4-B8D9-4832-9AAF-B1BBF58F35F5}"/>
    <dgm:cxn modelId="{12B9606A-E17C-4D41-B80A-12229BFE5107}" srcId="{BDA0EEC7-88F0-4E1C-84DB-6423B3B8F945}" destId="{293233E8-39F8-40C0-B467-DF8EAC33907B}" srcOrd="1" destOrd="0" parTransId="{841925EC-6098-4E35-A563-DB5581FBF331}" sibTransId="{135CB5AB-99BC-41FC-AEEF-38AF8DC495FE}"/>
    <dgm:cxn modelId="{B27881A6-6B7B-4992-8398-434A4CF33C31}" type="presOf" srcId="{377D8A24-0750-40E5-AFCE-67F2A376A788}" destId="{486142CB-14CF-48E0-8454-25F7AB51C4DF}" srcOrd="0" destOrd="0" presId="urn:microsoft.com/office/officeart/2005/8/layout/chevron2"/>
    <dgm:cxn modelId="{EE2E890C-4A8A-42B0-A78B-ACA86B76A1AC}" type="presOf" srcId="{A4384F36-56AC-43A5-B88A-7094ECE43829}" destId="{CE4A319F-B3EC-4A7E-A24C-AF9190EA1EE1}" srcOrd="0" destOrd="0" presId="urn:microsoft.com/office/officeart/2005/8/layout/chevron2"/>
    <dgm:cxn modelId="{48DA63A6-7E8D-4113-B4D2-8EF51D9F2637}" type="presOf" srcId="{0D879654-65FA-4E7B-9EF7-C2F5A48C7C31}" destId="{DD9A6668-7ED1-428C-A151-E071BFB20F00}" srcOrd="0" destOrd="0" presId="urn:microsoft.com/office/officeart/2005/8/layout/chevron2"/>
    <dgm:cxn modelId="{F09EE455-1BF9-4C9B-B39B-B4F7C9F78050}" srcId="{BDA0EEC7-88F0-4E1C-84DB-6423B3B8F945}" destId="{A4384F36-56AC-43A5-B88A-7094ECE43829}" srcOrd="12" destOrd="0" parTransId="{CAA24520-AAB9-4915-9DEC-22B294D60503}" sibTransId="{C1E76CB2-6CA2-4153-BDDA-3ABD0CE7EA66}"/>
    <dgm:cxn modelId="{24A05DAA-5B93-4D55-A731-ECB83F44DFFF}" type="presOf" srcId="{F59F91CB-77B2-4EC9-99D5-D23384EECFA1}" destId="{9E853F7F-5FC9-42D6-AFEC-28CD91C29F07}" srcOrd="0" destOrd="0" presId="urn:microsoft.com/office/officeart/2005/8/layout/chevron2"/>
    <dgm:cxn modelId="{67D04854-DE6F-442E-8ED1-4C4FA1C0ABA2}" type="presParOf" srcId="{558C76BE-2330-47D2-BE4F-EAECA63DF89A}" destId="{4B3C95EB-B0D5-4858-BC9D-2DBBF007CA5E}" srcOrd="0" destOrd="0" presId="urn:microsoft.com/office/officeart/2005/8/layout/chevron2"/>
    <dgm:cxn modelId="{7521DA1E-AF4F-445C-964C-26F57507D049}" type="presParOf" srcId="{4B3C95EB-B0D5-4858-BC9D-2DBBF007CA5E}" destId="{A34CA67F-57A0-4F0E-8B68-9BAF9E86DD8E}" srcOrd="0" destOrd="0" presId="urn:microsoft.com/office/officeart/2005/8/layout/chevron2"/>
    <dgm:cxn modelId="{9889FD0B-6542-474E-9616-8CCFB4F37DB6}" type="presParOf" srcId="{4B3C95EB-B0D5-4858-BC9D-2DBBF007CA5E}" destId="{134E7156-4688-4B6A-AD5A-AF6D1C220E7D}" srcOrd="1" destOrd="0" presId="urn:microsoft.com/office/officeart/2005/8/layout/chevron2"/>
    <dgm:cxn modelId="{4FD631D0-F0A9-4A48-AAF5-938C5D10071E}" type="presParOf" srcId="{558C76BE-2330-47D2-BE4F-EAECA63DF89A}" destId="{DA52B877-F595-4C6F-B778-B96A65FFC750}" srcOrd="1" destOrd="0" presId="urn:microsoft.com/office/officeart/2005/8/layout/chevron2"/>
    <dgm:cxn modelId="{738DFC4C-C885-4F5E-AB49-48F3AC2C2FE1}" type="presParOf" srcId="{558C76BE-2330-47D2-BE4F-EAECA63DF89A}" destId="{CE3B4DD8-BD05-43B3-BC1C-536C824E02AF}" srcOrd="2" destOrd="0" presId="urn:microsoft.com/office/officeart/2005/8/layout/chevron2"/>
    <dgm:cxn modelId="{67506639-F0C0-4100-AB90-94E86B1A9E7F}" type="presParOf" srcId="{CE3B4DD8-BD05-43B3-BC1C-536C824E02AF}" destId="{CA2D0620-A09E-4694-8D17-411AECFD85BD}" srcOrd="0" destOrd="0" presId="urn:microsoft.com/office/officeart/2005/8/layout/chevron2"/>
    <dgm:cxn modelId="{EB2532B5-847A-479C-A692-15E4F98C4F45}" type="presParOf" srcId="{CE3B4DD8-BD05-43B3-BC1C-536C824E02AF}" destId="{1908FA8E-F788-4923-9653-4EF68AD0CAF8}" srcOrd="1" destOrd="0" presId="urn:microsoft.com/office/officeart/2005/8/layout/chevron2"/>
    <dgm:cxn modelId="{B5588FBD-40E0-405C-9B31-BF0450DE6AB0}" type="presParOf" srcId="{558C76BE-2330-47D2-BE4F-EAECA63DF89A}" destId="{CB3D3CB9-97F4-4BB0-A332-DFD96CBCF126}" srcOrd="3" destOrd="0" presId="urn:microsoft.com/office/officeart/2005/8/layout/chevron2"/>
    <dgm:cxn modelId="{DE03C48F-5F89-4EB6-8B84-69B28BC0FE76}" type="presParOf" srcId="{558C76BE-2330-47D2-BE4F-EAECA63DF89A}" destId="{76251D0A-C4B5-49F8-BD3B-4C765A513F73}" srcOrd="4" destOrd="0" presId="urn:microsoft.com/office/officeart/2005/8/layout/chevron2"/>
    <dgm:cxn modelId="{C45BE6B8-E03B-496F-9E70-326FEED4C24D}" type="presParOf" srcId="{76251D0A-C4B5-49F8-BD3B-4C765A513F73}" destId="{486142CB-14CF-48E0-8454-25F7AB51C4DF}" srcOrd="0" destOrd="0" presId="urn:microsoft.com/office/officeart/2005/8/layout/chevron2"/>
    <dgm:cxn modelId="{FA13DBEA-B9FF-4FB9-90FC-01423922FFF6}" type="presParOf" srcId="{76251D0A-C4B5-49F8-BD3B-4C765A513F73}" destId="{11B6F1F5-F33D-42A5-AB0C-4D9F469DF24B}" srcOrd="1" destOrd="0" presId="urn:microsoft.com/office/officeart/2005/8/layout/chevron2"/>
    <dgm:cxn modelId="{49F07595-4EF7-4BDD-9A0C-EBDCE49C1505}" type="presParOf" srcId="{558C76BE-2330-47D2-BE4F-EAECA63DF89A}" destId="{6FD2C91B-7B84-4D71-AF15-F718C76B8A97}" srcOrd="5" destOrd="0" presId="urn:microsoft.com/office/officeart/2005/8/layout/chevron2"/>
    <dgm:cxn modelId="{751D54EE-F222-4583-8727-EDB8FA30763A}" type="presParOf" srcId="{558C76BE-2330-47D2-BE4F-EAECA63DF89A}" destId="{FE6C9C22-7CF8-493B-822A-F6B6F7A87D9A}" srcOrd="6" destOrd="0" presId="urn:microsoft.com/office/officeart/2005/8/layout/chevron2"/>
    <dgm:cxn modelId="{E7C402BE-939E-49C2-B7CC-4FC936A0ABA9}" type="presParOf" srcId="{FE6C9C22-7CF8-493B-822A-F6B6F7A87D9A}" destId="{3FFC4FD1-EC1F-4807-9EEC-BC51D66A1F78}" srcOrd="0" destOrd="0" presId="urn:microsoft.com/office/officeart/2005/8/layout/chevron2"/>
    <dgm:cxn modelId="{637A34B0-9133-42F2-8A3A-88E1641D3A60}" type="presParOf" srcId="{FE6C9C22-7CF8-493B-822A-F6B6F7A87D9A}" destId="{DD9A6668-7ED1-428C-A151-E071BFB20F00}" srcOrd="1" destOrd="0" presId="urn:microsoft.com/office/officeart/2005/8/layout/chevron2"/>
    <dgm:cxn modelId="{5E745D2E-E6C7-42DD-9648-F77EBE25452C}" type="presParOf" srcId="{558C76BE-2330-47D2-BE4F-EAECA63DF89A}" destId="{AC54CA1F-A2AF-41E3-9A7A-B21A3C4AAFC0}" srcOrd="7" destOrd="0" presId="urn:microsoft.com/office/officeart/2005/8/layout/chevron2"/>
    <dgm:cxn modelId="{DFE184F9-E006-4FE7-93EB-FBA0CA000CD2}" type="presParOf" srcId="{558C76BE-2330-47D2-BE4F-EAECA63DF89A}" destId="{B2D0DEDA-F4B2-4136-93DF-32F47F65DC95}" srcOrd="8" destOrd="0" presId="urn:microsoft.com/office/officeart/2005/8/layout/chevron2"/>
    <dgm:cxn modelId="{15691022-EBDB-4C67-BA99-DE52677E03D7}" type="presParOf" srcId="{B2D0DEDA-F4B2-4136-93DF-32F47F65DC95}" destId="{D401AC31-8121-4F31-AC64-37284CDCEDEF}" srcOrd="0" destOrd="0" presId="urn:microsoft.com/office/officeart/2005/8/layout/chevron2"/>
    <dgm:cxn modelId="{D47D3341-A799-433F-9297-BAF413B23278}" type="presParOf" srcId="{B2D0DEDA-F4B2-4136-93DF-32F47F65DC95}" destId="{7896A746-E5F6-4D44-BDD9-EE80535A5E31}" srcOrd="1" destOrd="0" presId="urn:microsoft.com/office/officeart/2005/8/layout/chevron2"/>
    <dgm:cxn modelId="{319F56D0-0529-4F97-AE92-935AAB542350}" type="presParOf" srcId="{558C76BE-2330-47D2-BE4F-EAECA63DF89A}" destId="{F7032ED4-20E8-4165-942F-890ADC28C9D2}" srcOrd="9" destOrd="0" presId="urn:microsoft.com/office/officeart/2005/8/layout/chevron2"/>
    <dgm:cxn modelId="{12E3B4C0-A2F5-429C-B705-2949C402B08A}" type="presParOf" srcId="{558C76BE-2330-47D2-BE4F-EAECA63DF89A}" destId="{A728F6CE-CA46-4AA1-91B5-4DECD6A19AD0}" srcOrd="10" destOrd="0" presId="urn:microsoft.com/office/officeart/2005/8/layout/chevron2"/>
    <dgm:cxn modelId="{4895B60A-7342-4ECB-BBC0-B3EAC78C7B96}" type="presParOf" srcId="{A728F6CE-CA46-4AA1-91B5-4DECD6A19AD0}" destId="{5FBD5B34-E6FF-4E29-A3B4-2BADA7D8F4F7}" srcOrd="0" destOrd="0" presId="urn:microsoft.com/office/officeart/2005/8/layout/chevron2"/>
    <dgm:cxn modelId="{4A806C49-039A-48CB-98C0-65C1B49249D6}" type="presParOf" srcId="{A728F6CE-CA46-4AA1-91B5-4DECD6A19AD0}" destId="{0DD32AAC-0091-4E5A-992C-FCCF022FA9EB}" srcOrd="1" destOrd="0" presId="urn:microsoft.com/office/officeart/2005/8/layout/chevron2"/>
    <dgm:cxn modelId="{7D09282A-2A3D-411A-BE7B-F9480A0310B9}" type="presParOf" srcId="{558C76BE-2330-47D2-BE4F-EAECA63DF89A}" destId="{BEDA8079-BDB6-446B-9500-A1A131A86B95}" srcOrd="11" destOrd="0" presId="urn:microsoft.com/office/officeart/2005/8/layout/chevron2"/>
    <dgm:cxn modelId="{388EAB32-1C85-41E7-A7C9-E2C6F400AB5A}" type="presParOf" srcId="{558C76BE-2330-47D2-BE4F-EAECA63DF89A}" destId="{936A131E-024D-4BBC-B6C6-D200128301F9}" srcOrd="12" destOrd="0" presId="urn:microsoft.com/office/officeart/2005/8/layout/chevron2"/>
    <dgm:cxn modelId="{8F3794EF-7D31-4A7C-8741-3A5DE842E942}" type="presParOf" srcId="{936A131E-024D-4BBC-B6C6-D200128301F9}" destId="{6043F641-2465-473D-B880-37161543EFB9}" srcOrd="0" destOrd="0" presId="urn:microsoft.com/office/officeart/2005/8/layout/chevron2"/>
    <dgm:cxn modelId="{646DF925-180F-4029-A35C-21218E4B3846}" type="presParOf" srcId="{936A131E-024D-4BBC-B6C6-D200128301F9}" destId="{D5DDD4F0-B190-46E7-8D9E-1CF55E6580DC}" srcOrd="1" destOrd="0" presId="urn:microsoft.com/office/officeart/2005/8/layout/chevron2"/>
    <dgm:cxn modelId="{6574B299-BAE5-4FEE-B2A1-33F23974157A}" type="presParOf" srcId="{558C76BE-2330-47D2-BE4F-EAECA63DF89A}" destId="{BFD317C2-D245-440D-9617-4D3B93B120CB}" srcOrd="13" destOrd="0" presId="urn:microsoft.com/office/officeart/2005/8/layout/chevron2"/>
    <dgm:cxn modelId="{36C1CFB2-EA17-4CC7-BE9C-010BB6FF16F3}" type="presParOf" srcId="{558C76BE-2330-47D2-BE4F-EAECA63DF89A}" destId="{3EFB406A-613A-4625-A7C2-496BF75541EF}" srcOrd="14" destOrd="0" presId="urn:microsoft.com/office/officeart/2005/8/layout/chevron2"/>
    <dgm:cxn modelId="{BADF7A7F-8306-48D4-9499-BFAC66A0F04C}" type="presParOf" srcId="{3EFB406A-613A-4625-A7C2-496BF75541EF}" destId="{9E853F7F-5FC9-42D6-AFEC-28CD91C29F07}" srcOrd="0" destOrd="0" presId="urn:microsoft.com/office/officeart/2005/8/layout/chevron2"/>
    <dgm:cxn modelId="{928058DC-680B-410B-82BA-E1E9F7126DAD}" type="presParOf" srcId="{3EFB406A-613A-4625-A7C2-496BF75541EF}" destId="{0C935914-1639-4849-88FE-7B763CDEDAB3}" srcOrd="1" destOrd="0" presId="urn:microsoft.com/office/officeart/2005/8/layout/chevron2"/>
    <dgm:cxn modelId="{9B96EE41-68CD-45A4-AE13-F34AE555499A}" type="presParOf" srcId="{558C76BE-2330-47D2-BE4F-EAECA63DF89A}" destId="{CEAD0905-35C1-4045-8206-27448AD10FC8}" srcOrd="15" destOrd="0" presId="urn:microsoft.com/office/officeart/2005/8/layout/chevron2"/>
    <dgm:cxn modelId="{7ABD08FF-76D6-4AFE-8FF1-6AD1A047D676}" type="presParOf" srcId="{558C76BE-2330-47D2-BE4F-EAECA63DF89A}" destId="{6378308F-815C-4339-8C42-69E198D4320C}" srcOrd="16" destOrd="0" presId="urn:microsoft.com/office/officeart/2005/8/layout/chevron2"/>
    <dgm:cxn modelId="{D6EB7510-516E-49BE-8C17-99BFFC02B644}" type="presParOf" srcId="{6378308F-815C-4339-8C42-69E198D4320C}" destId="{A49AA66A-B987-4A91-A420-8FBD6A5534A2}" srcOrd="0" destOrd="0" presId="urn:microsoft.com/office/officeart/2005/8/layout/chevron2"/>
    <dgm:cxn modelId="{3F5280E5-769B-4ADB-BC49-C50DC87FCDCD}" type="presParOf" srcId="{6378308F-815C-4339-8C42-69E198D4320C}" destId="{93F95275-6C5D-46A2-9913-5EA4967294AE}" srcOrd="1" destOrd="0" presId="urn:microsoft.com/office/officeart/2005/8/layout/chevron2"/>
    <dgm:cxn modelId="{5DCB55D2-0DC5-4D7C-90BF-77DC8DDA8425}" type="presParOf" srcId="{558C76BE-2330-47D2-BE4F-EAECA63DF89A}" destId="{52C7FF9C-8E81-4D58-9CE4-379AE18A1333}" srcOrd="17" destOrd="0" presId="urn:microsoft.com/office/officeart/2005/8/layout/chevron2"/>
    <dgm:cxn modelId="{371B8E7E-521F-4DEB-964A-38F1DC239469}" type="presParOf" srcId="{558C76BE-2330-47D2-BE4F-EAECA63DF89A}" destId="{EA9BECAE-BD9B-4D84-80C7-CBD45942BA27}" srcOrd="18" destOrd="0" presId="urn:microsoft.com/office/officeart/2005/8/layout/chevron2"/>
    <dgm:cxn modelId="{51AB94E4-68D9-4C49-A35A-1494A406BF6A}" type="presParOf" srcId="{EA9BECAE-BD9B-4D84-80C7-CBD45942BA27}" destId="{16D46334-1C54-4523-BEF4-DCAA1084F2D5}" srcOrd="0" destOrd="0" presId="urn:microsoft.com/office/officeart/2005/8/layout/chevron2"/>
    <dgm:cxn modelId="{45B1BEF4-42A8-41B3-8D6B-B1DB3FDCD26F}" type="presParOf" srcId="{EA9BECAE-BD9B-4D84-80C7-CBD45942BA27}" destId="{4C5E6C36-703B-4C2C-A59D-D95A3A3CE51C}" srcOrd="1" destOrd="0" presId="urn:microsoft.com/office/officeart/2005/8/layout/chevron2"/>
    <dgm:cxn modelId="{FF42C923-CD44-42DB-88AD-0259E4BAEEFF}" type="presParOf" srcId="{558C76BE-2330-47D2-BE4F-EAECA63DF89A}" destId="{BFEAF960-8319-413E-BDA2-6963E3EA18AC}" srcOrd="19" destOrd="0" presId="urn:microsoft.com/office/officeart/2005/8/layout/chevron2"/>
    <dgm:cxn modelId="{68AC166F-8993-4A31-96DC-B31CDF26757B}" type="presParOf" srcId="{558C76BE-2330-47D2-BE4F-EAECA63DF89A}" destId="{A126B848-75E6-4B4F-AE38-25AE8426EB37}" srcOrd="20" destOrd="0" presId="urn:microsoft.com/office/officeart/2005/8/layout/chevron2"/>
    <dgm:cxn modelId="{C0837B7D-013F-494B-9739-7C96A84306C8}" type="presParOf" srcId="{A126B848-75E6-4B4F-AE38-25AE8426EB37}" destId="{78A66E39-960E-4246-A4BC-758BADEA5840}" srcOrd="0" destOrd="0" presId="urn:microsoft.com/office/officeart/2005/8/layout/chevron2"/>
    <dgm:cxn modelId="{1DF5B23B-9FAC-4563-9968-C9A0F06D147B}" type="presParOf" srcId="{A126B848-75E6-4B4F-AE38-25AE8426EB37}" destId="{7CE23B99-71AF-4678-A4A8-D7EEE920B337}" srcOrd="1" destOrd="0" presId="urn:microsoft.com/office/officeart/2005/8/layout/chevron2"/>
    <dgm:cxn modelId="{A6732784-02A5-4CB1-BF8C-4D27DA4395B5}" type="presParOf" srcId="{558C76BE-2330-47D2-BE4F-EAECA63DF89A}" destId="{3EC1052C-E87F-4813-B84B-3D746F348CF5}" srcOrd="21" destOrd="0" presId="urn:microsoft.com/office/officeart/2005/8/layout/chevron2"/>
    <dgm:cxn modelId="{7DF7D2A8-87DB-4296-B786-4D73BA29B162}" type="presParOf" srcId="{558C76BE-2330-47D2-BE4F-EAECA63DF89A}" destId="{FE3DA116-3A90-4286-A5D6-341C1E414CFB}" srcOrd="22" destOrd="0" presId="urn:microsoft.com/office/officeart/2005/8/layout/chevron2"/>
    <dgm:cxn modelId="{971C7DBA-2021-4C7C-A501-CFCDEDFCF05C}" type="presParOf" srcId="{FE3DA116-3A90-4286-A5D6-341C1E414CFB}" destId="{0B9E1294-F764-45E9-986E-143AF1919F8F}" srcOrd="0" destOrd="0" presId="urn:microsoft.com/office/officeart/2005/8/layout/chevron2"/>
    <dgm:cxn modelId="{808D47EB-6008-4A0F-B36A-4161C1B0F565}" type="presParOf" srcId="{FE3DA116-3A90-4286-A5D6-341C1E414CFB}" destId="{5407A900-F0AC-48C8-B0EC-985DD19A49F1}" srcOrd="1" destOrd="0" presId="urn:microsoft.com/office/officeart/2005/8/layout/chevron2"/>
    <dgm:cxn modelId="{4B5BE58E-31E2-4AC1-B9FE-233416CFB838}" type="presParOf" srcId="{558C76BE-2330-47D2-BE4F-EAECA63DF89A}" destId="{59AB996A-59A2-4E2A-990A-5894A336AA9B}" srcOrd="23" destOrd="0" presId="urn:microsoft.com/office/officeart/2005/8/layout/chevron2"/>
    <dgm:cxn modelId="{A254BF04-D57A-49C6-B6DD-70F6CBFC8090}" type="presParOf" srcId="{558C76BE-2330-47D2-BE4F-EAECA63DF89A}" destId="{783AA115-659F-4C08-9A98-6FC059CD39DA}" srcOrd="24" destOrd="0" presId="urn:microsoft.com/office/officeart/2005/8/layout/chevron2"/>
    <dgm:cxn modelId="{F5E648EC-4180-4602-85B0-C9ABCC27B4FC}" type="presParOf" srcId="{783AA115-659F-4C08-9A98-6FC059CD39DA}" destId="{CE4A319F-B3EC-4A7E-A24C-AF9190EA1EE1}" srcOrd="0" destOrd="0" presId="urn:microsoft.com/office/officeart/2005/8/layout/chevron2"/>
    <dgm:cxn modelId="{AD946952-794E-4D99-9337-CF410F4792DE}" type="presParOf" srcId="{783AA115-659F-4C08-9A98-6FC059CD39DA}" destId="{139805B5-CC43-4181-86C5-35A221916F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BBF58-C349-4C99-8A1C-47753B9DAA4A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6D26F-251D-4982-A59B-DFD8E9298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4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3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851" y="4873548"/>
            <a:ext cx="4147998" cy="220768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СТРАТЕГІЧНИЙ ПЛАН  РОЗВИТКУ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</a:rPr>
              <a:t>Комунального театрально-концертного закладу культури </a:t>
            </a:r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ЦИГАНСЬКИЙ АКАДЕМІЧНИЙ МУЗИЧНО-ДРАМАТИЧНИЙ ТЕАТР «РОМАНС»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на період 2020 - 2022 роки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60020"/>
            <a:ext cx="4823460" cy="9067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1" y="1303020"/>
            <a:ext cx="3246151" cy="2164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729714"/>
          </a:xfrm>
        </p:spPr>
        <p:txBody>
          <a:bodyPr>
            <a:normAutofit/>
          </a:bodyPr>
          <a:lstStyle/>
          <a:p>
            <a:pPr lvl="0" algn="ctr"/>
            <a:r>
              <a:rPr lang="ru-RU" sz="1800" b="1" dirty="0"/>
              <a:t>SWOT</a:t>
            </a:r>
            <a:r>
              <a:rPr lang="uk-UA" sz="1800" b="1" dirty="0" err="1"/>
              <a:t>-аналіз</a:t>
            </a:r>
            <a:r>
              <a:rPr lang="uk-UA" sz="1800" b="1" dirty="0"/>
              <a:t> </a:t>
            </a:r>
            <a:r>
              <a:rPr lang="uk-UA" sz="1800" b="1" dirty="0" smtClean="0"/>
              <a:t>закладу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65372"/>
              </p:ext>
            </p:extLst>
          </p:nvPr>
        </p:nvGraphicFramePr>
        <p:xfrm>
          <a:off x="1248687" y="1165196"/>
          <a:ext cx="5279666" cy="69481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87036"/>
                <a:gridCol w="2692630"/>
              </a:tblGrid>
              <a:tr h="13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СИЛЬНІ СТОРОНИ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МОЖЛИВОСТІ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85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25-річна історія, збереження 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національних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традицій;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Наявність централізованого управління;                          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Монопольне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існування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на культурному ринку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- єдиний в державі комунальний заклад.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проведення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належному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рівні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міжнародного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фестивалю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Залучення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видатних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митців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участі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виставах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Можливість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залучення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додаткового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фінансування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 в т.ч. від міжнародних донорів;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Створення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абонементної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системи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продажу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квитків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995">
                <a:tc>
                  <a:txBody>
                    <a:bodyPr/>
                    <a:lstStyle/>
                    <a:p>
                      <a:pPr indent="185420"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СЛАБКІ СТОРОНИ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5420"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ЗАГРОЗИ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2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Відсутність власного приміщення;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Відсутність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можливостей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більшого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оновлення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репертуару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Недостанє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фінансування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 для придбання костюмів та створення декорацій;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Недостатня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штатних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працівників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, як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адміністративного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, так і артистично-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творчого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обслуговуючого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персоналу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</a:rPr>
                        <a:t>Неконкурентно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 спроможна заробітна плата.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Сезонний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інтерес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глядяча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до театру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Зниження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платоспроможності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глядачів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Високий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рівень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між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типової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конкуренції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серед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закладів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культури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столиці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Зміна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суспільних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цінностей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Упоряджене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ставлення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національних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меншин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з боку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суспільства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Недостатнє фінансування;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Ризик відмови в продовжені договору оренди приміщення.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3310" y="8587740"/>
            <a:ext cx="2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69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1556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Стратегічні напрямки діяльності і цілі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04299"/>
              </p:ext>
            </p:extLst>
          </p:nvPr>
        </p:nvGraphicFramePr>
        <p:xfrm>
          <a:off x="1230170" y="1003224"/>
          <a:ext cx="5041091" cy="740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72"/>
                <a:gridCol w="988118"/>
                <a:gridCol w="1417320"/>
                <a:gridCol w="838200"/>
                <a:gridCol w="792480"/>
                <a:gridCol w="762001"/>
              </a:tblGrid>
              <a:tr h="91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chemeClr val="tx1"/>
                          </a:solidFill>
                          <a:effectLst/>
                        </a:rPr>
                        <a:t>Стратегічний напрямок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Завдання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Плановий період (прогноз)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2020 р.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2021 р.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2022 р.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49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chemeClr val="tx1"/>
                          </a:solidFill>
                          <a:effectLst/>
                        </a:rPr>
                        <a:t>Збереження і розвиток традицій Циганського академічного музично-драматичного театру «Романс»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Збереження частки вистав, створених на основі народного фольклору в діючому репертуарі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вистави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вистави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вистави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Збільшення частки п’єс сучасних драматургів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п’єса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п’єса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п’єса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Ознайомлення громадськості  з історією театру, його традиціями, як в приміщенні театру так і за межами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2000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осіб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осіб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осіб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49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chemeClr val="tx1"/>
                          </a:solidFill>
                          <a:effectLst/>
                        </a:rPr>
                        <a:t>Створення різножанрового репертуару театру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Вивчення передових українських та зарубіжних тенденцій формування репертуарної політики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Маркетингові дослідження глядацької аудиторії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 рази на рік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 раз на рік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 раз на рік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chemeClr val="tx1"/>
                          </a:solidFill>
                          <a:effectLst/>
                        </a:rPr>
                        <a:t>Підвищення професійної майстерності працівників театру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Збільшення числа працівників театру, що підвищили свою кваліфікацію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осіб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 осіб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 осіб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9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chemeClr val="tx1"/>
                          </a:solidFill>
                          <a:effectLst/>
                        </a:rPr>
                        <a:t>Збільшення обсягу глядацької аудиторії як в місті так і за його межами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Розширення пропозицій на ринку театральних послуг міста і за його межами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форми заходу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форма заходу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форми заходу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Популяризація театру як творчого осередку ромської громади України та одного з кращих об’єктів дозвілля столиці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-захід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                      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-захід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-захід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Підвищення конкурентоздатності на ринку театральних послуг, що надаються циганським етнічним  театром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-захід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-заходи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Збільшення ступеня інформаційної доступності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5 %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глядацької аудиторії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10 %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глядацької аудиторії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15 %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глядацької аудиторії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51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chemeClr val="tx1"/>
                          </a:solidFill>
                          <a:effectLst/>
                        </a:rPr>
                        <a:t>Впровадження інноваційних методів діяльності театру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Формування цінностей інноваційної культури в колективі театру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заходи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Створення комфортного креативного середовища для інноваційного розвитку театру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4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chemeClr val="tx1"/>
                          </a:solidFill>
                          <a:effectLst/>
                        </a:rPr>
                        <a:t>Модернізація і розвиток матеріально-технічної бази театру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Ремонт і модернізація основного приміщення театру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3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Модернізація сценічного обладнання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1 комплект світлового обладнання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1 комплект акустичного обладнання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1 комплект аудіовізуального обладнання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56" marR="36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10940" y="8610600"/>
            <a:ext cx="5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18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20656"/>
          </a:xfrm>
        </p:spPr>
        <p:txBody>
          <a:bodyPr>
            <a:normAutofit/>
          </a:bodyPr>
          <a:lstStyle/>
          <a:p>
            <a:pPr lvl="0"/>
            <a:r>
              <a:rPr lang="uk-UA" sz="1800" b="1" dirty="0"/>
              <a:t>Очікувані </a:t>
            </a:r>
            <a:r>
              <a:rPr lang="uk-UA" sz="1800" b="1" dirty="0" smtClean="0"/>
              <a:t>результати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52936"/>
              </p:ext>
            </p:extLst>
          </p:nvPr>
        </p:nvGraphicFramePr>
        <p:xfrm>
          <a:off x="1440180" y="1595258"/>
          <a:ext cx="4808220" cy="48855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01952"/>
                <a:gridCol w="775745"/>
                <a:gridCol w="761767"/>
                <a:gridCol w="768756"/>
              </a:tblGrid>
              <a:tr h="30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Найменування показників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Доходи всього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 т.ч.: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4 643,3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4 932,7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5 162,1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Чистий дохід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від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реалізації продукції (товарів, робіт, послуг)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</a:t>
                      </a:r>
                      <a:r>
                        <a:rPr lang="uk-UA" sz="1100" baseline="0" dirty="0" smtClean="0"/>
                        <a:t> 468,3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</a:t>
                      </a:r>
                      <a:r>
                        <a:rPr lang="uk-UA" sz="1100" baseline="0" dirty="0" smtClean="0"/>
                        <a:t> 669,2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</a:t>
                      </a:r>
                      <a:r>
                        <a:rPr lang="uk-UA" sz="1100" baseline="0" dirty="0" smtClean="0"/>
                        <a:t> 905,4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т.ч. за рахунок бюджетних коштів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3 623,5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3 819,2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4 025,4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Інші 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доходи,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т.ч.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175,0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263,5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256,7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доходи від безоплатно одержаних активів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175,0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263,5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256,7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Витрати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всього,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 т.ч.: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4 643,3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4 932,7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5 162,1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обівартість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реалізованої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продукції (товарів, робіт, послуг)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3 882,1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4 123,7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4 315,5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Адміністративні витрати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761,2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809,0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846,6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Витрати на збут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Інші операційні витрати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Фінансовий результат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Податок на прибуток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Чистий прибуток (збитки)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0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66360" y="1316920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Тис. грн.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82340" y="8694420"/>
            <a:ext cx="46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32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544" y="492981"/>
            <a:ext cx="2974086" cy="7712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/>
              <a:t>Зміст:</a:t>
            </a:r>
            <a:r>
              <a:rPr lang="ru-RU" dirty="0"/>
              <a:t/>
            </a:r>
            <a:br>
              <a:rPr lang="ru-RU" dirty="0"/>
            </a:br>
            <a:endParaRPr lang="en-US" b="1" dirty="0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723352" y="3541693"/>
            <a:ext cx="3829050" cy="740833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FFFFFF"/>
                  </a:solidFill>
                </a:rPr>
                <a:t>5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768933" y="5176672"/>
            <a:ext cx="3829050" cy="740833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FFFFFF"/>
                  </a:solidFill>
                </a:rPr>
                <a:t>7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676835" y="1711928"/>
            <a:ext cx="3829050" cy="882650"/>
            <a:chOff x="1248" y="2573"/>
            <a:chExt cx="3216" cy="41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573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654038" y="2706949"/>
            <a:ext cx="3829050" cy="740833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43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</a:rPr>
                <a:t>3</a:t>
              </a:r>
              <a:r>
                <a:rPr lang="uk-UA" sz="2000" b="1" dirty="0" smtClean="0">
                  <a:solidFill>
                    <a:srgbClr val="FFFFFF"/>
                  </a:solidFill>
                </a:rPr>
                <a:t>-4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739356" y="4344288"/>
            <a:ext cx="3829050" cy="740833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FFFFFF"/>
                  </a:solidFill>
                </a:rPr>
                <a:t>6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19826" y="1176719"/>
            <a:ext cx="2040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Загальна інформація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418" y="2173361"/>
            <a:ext cx="264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Мета та предмет діяльності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931" y="3013349"/>
            <a:ext cx="2004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Ресурсний потенціал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9826" y="3837658"/>
            <a:ext cx="2735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Аналіз виробничої діяльності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1745" y="4650688"/>
            <a:ext cx="2669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Аналіз фінансової діяльності</a:t>
            </a:r>
            <a:endParaRPr lang="ru-RU" sz="1600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658449" y="870319"/>
            <a:ext cx="4179111" cy="740833"/>
            <a:chOff x="1248" y="2030"/>
            <a:chExt cx="3216" cy="35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8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1826083" y="6013746"/>
            <a:ext cx="3829050" cy="740833"/>
            <a:chOff x="1248" y="2640"/>
            <a:chExt cx="3216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FFFFFF"/>
                  </a:solidFill>
                </a:rPr>
                <a:t>8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35178" y="5495471"/>
            <a:ext cx="19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Трудовий потенціал</a:t>
            </a:r>
            <a:endParaRPr lang="ru-RU" sz="1600" dirty="0"/>
          </a:p>
        </p:txBody>
      </p: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878462" y="6888570"/>
            <a:ext cx="3829050" cy="740833"/>
            <a:chOff x="1248" y="3230"/>
            <a:chExt cx="3216" cy="350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6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FFFFFF"/>
                  </a:solidFill>
                </a:rPr>
                <a:t>9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95995" y="6320146"/>
            <a:ext cx="207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/>
              <a:t>SWOT- </a:t>
            </a:r>
            <a:r>
              <a:rPr lang="ru-RU" sz="1600" dirty="0" err="1"/>
              <a:t>анал</a:t>
            </a:r>
            <a:r>
              <a:rPr lang="uk-UA" sz="1600" dirty="0"/>
              <a:t>і</a:t>
            </a:r>
            <a:r>
              <a:rPr lang="ru-RU" sz="1600" dirty="0"/>
              <a:t>з </a:t>
            </a:r>
            <a:r>
              <a:rPr lang="uk-UA" sz="1600" dirty="0"/>
              <a:t>закладу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1363" y="7194970"/>
            <a:ext cx="2038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dirty="0"/>
              <a:t>Стратегічні напрямки</a:t>
            </a:r>
            <a:endParaRPr lang="ru-RU" sz="1600" dirty="0"/>
          </a:p>
        </p:txBody>
      </p:sp>
      <p:grpSp>
        <p:nvGrpSpPr>
          <p:cNvPr id="50" name="Group 17"/>
          <p:cNvGrpSpPr>
            <a:grpSpLocks/>
          </p:cNvGrpSpPr>
          <p:nvPr/>
        </p:nvGrpSpPr>
        <p:grpSpPr bwMode="auto">
          <a:xfrm>
            <a:off x="1918614" y="7805060"/>
            <a:ext cx="3829050" cy="740833"/>
            <a:chOff x="1248" y="3230"/>
            <a:chExt cx="3216" cy="350"/>
          </a:xfrm>
        </p:grpSpPr>
        <p:sp>
          <p:nvSpPr>
            <p:cNvPr id="5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 smtClean="0">
                  <a:solidFill>
                    <a:srgbClr val="FFFFFF"/>
                  </a:solidFill>
                </a:rPr>
                <a:t>10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620655" y="8111460"/>
            <a:ext cx="22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/>
              <a:t>Очікуваний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689957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1800" b="1" dirty="0"/>
              <a:t>Загальна інформація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717" y="954156"/>
            <a:ext cx="5390986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/>
              <a:t>         </a:t>
            </a:r>
            <a:r>
              <a:rPr lang="uk-UA" sz="1100" dirty="0" smtClean="0"/>
              <a:t> Стратегічний </a:t>
            </a:r>
            <a:r>
              <a:rPr lang="uk-UA" sz="1100" dirty="0"/>
              <a:t>план розвитку Комунального театрально-концертного закладу культури «Циганський академічний музично-драматичний театр «Романс» на період до 2022 року розроблено з метою підвищення ефективності діяльності єдиного в Україні професійного </a:t>
            </a:r>
            <a:r>
              <a:rPr lang="uk-UA" sz="1100" dirty="0" err="1"/>
              <a:t>ромського</a:t>
            </a:r>
            <a:r>
              <a:rPr lang="uk-UA" sz="1100" dirty="0"/>
              <a:t> театру, а також вдосконалення управління і досягнення результативних показників театру, місією якого є створення живого простору для спілкування, мистецтва і роздумів.  Театр, як простір – це не тільки приміщення, це живий організм, особлива атмосфера, яка не обмежується сценою театру, де кожна подія неповторна і унікальна, особливо, якщо театр є виразником культурних досягнень  і представником національної спільноти. Якщо в державі існує хоча б якась національна політика, то порівнювати </a:t>
            </a:r>
            <a:r>
              <a:rPr lang="uk-UA" sz="1100" dirty="0" err="1"/>
              <a:t>ромський</a:t>
            </a:r>
            <a:r>
              <a:rPr lang="uk-UA" sz="1100" dirty="0"/>
              <a:t> театр в одному ряду з іншими театрами недоречно. </a:t>
            </a:r>
            <a:r>
              <a:rPr lang="uk-UA" sz="1100" dirty="0" err="1"/>
              <a:t>Ромський</a:t>
            </a:r>
            <a:r>
              <a:rPr lang="uk-UA" sz="1100" dirty="0"/>
              <a:t> театр має свої особливості, притаманні ментальності нації і не може виконувати функції фінансової машини. У нього інша місія, перш за все просвітницька для </a:t>
            </a:r>
            <a:r>
              <a:rPr lang="uk-UA" sz="1100" dirty="0" err="1"/>
              <a:t>ромів</a:t>
            </a:r>
            <a:r>
              <a:rPr lang="uk-UA" sz="1100" dirty="0"/>
              <a:t> України. Театр «Романс» сьогодні є центром культури і його  План розвитку базується паралельно з державною Стратегіє розвитку і інтеграції  </a:t>
            </a:r>
            <a:r>
              <a:rPr lang="uk-UA" sz="1100" dirty="0" err="1"/>
              <a:t>ромів</a:t>
            </a:r>
            <a:r>
              <a:rPr lang="uk-UA" sz="1100" dirty="0"/>
              <a:t> в сучасний економічний і культурний простір. Злам стереотипів в суспільстві по відношенню до </a:t>
            </a:r>
            <a:r>
              <a:rPr lang="uk-UA" sz="1100" dirty="0" err="1"/>
              <a:t>ромів</a:t>
            </a:r>
            <a:r>
              <a:rPr lang="uk-UA" sz="1100" dirty="0"/>
              <a:t> – один з пріоритетних напрямків його діяльності. </a:t>
            </a:r>
            <a:endParaRPr lang="ru-RU" sz="1100" dirty="0"/>
          </a:p>
          <a:p>
            <a:r>
              <a:rPr lang="uk-UA" sz="1100" dirty="0"/>
              <a:t> </a:t>
            </a:r>
            <a:endParaRPr lang="ru-RU" sz="1100" dirty="0"/>
          </a:p>
          <a:p>
            <a:pPr algn="just"/>
            <a:r>
              <a:rPr lang="ru-RU" sz="1100" dirty="0"/>
              <a:t>    </a:t>
            </a:r>
            <a:r>
              <a:rPr lang="ru-RU" sz="1100" dirty="0" err="1"/>
              <a:t>Циганський</a:t>
            </a:r>
            <a:r>
              <a:rPr lang="ru-RU" sz="1100" dirty="0"/>
              <a:t> </a:t>
            </a:r>
            <a:r>
              <a:rPr lang="ru-RU" sz="1100" dirty="0" err="1"/>
              <a:t>музично</a:t>
            </a:r>
            <a:r>
              <a:rPr lang="ru-RU" sz="1100" dirty="0"/>
              <a:t> –</a:t>
            </a:r>
            <a:r>
              <a:rPr lang="ru-RU" sz="1100" dirty="0" err="1"/>
              <a:t>драматичний</a:t>
            </a:r>
            <a:r>
              <a:rPr lang="ru-RU" sz="1100" dirty="0"/>
              <a:t> театр “Романс” створено у 1993 </a:t>
            </a:r>
            <a:r>
              <a:rPr lang="ru-RU" sz="1100" dirty="0" err="1"/>
              <a:t>році</a:t>
            </a:r>
            <a:r>
              <a:rPr lang="ru-RU" sz="1100" dirty="0"/>
              <a:t>. </a:t>
            </a:r>
            <a:r>
              <a:rPr lang="ru-RU" sz="1100" dirty="0" err="1"/>
              <a:t>Він</a:t>
            </a:r>
            <a:r>
              <a:rPr lang="ru-RU" sz="1100" dirty="0"/>
              <a:t> є першим і </a:t>
            </a:r>
            <a:r>
              <a:rPr lang="ru-RU" sz="1100" dirty="0" err="1"/>
              <a:t>єдиним</a:t>
            </a:r>
            <a:r>
              <a:rPr lang="ru-RU" sz="1100" dirty="0"/>
              <a:t> в </a:t>
            </a:r>
            <a:r>
              <a:rPr lang="ru-RU" sz="1100" dirty="0" err="1"/>
              <a:t>Україні</a:t>
            </a:r>
            <a:r>
              <a:rPr lang="ru-RU" sz="1100" dirty="0"/>
              <a:t> </a:t>
            </a:r>
            <a:r>
              <a:rPr lang="ru-RU" sz="1100" dirty="0" err="1"/>
              <a:t>професійним</a:t>
            </a:r>
            <a:r>
              <a:rPr lang="ru-RU" sz="1100" dirty="0"/>
              <a:t> театром, </a:t>
            </a:r>
            <a:r>
              <a:rPr lang="ru-RU" sz="1100" dirty="0" err="1"/>
              <a:t>який</a:t>
            </a:r>
            <a:r>
              <a:rPr lang="ru-RU" sz="1100" dirty="0"/>
              <a:t> </a:t>
            </a:r>
            <a:r>
              <a:rPr lang="ru-RU" sz="1100" dirty="0" err="1"/>
              <a:t>працює</a:t>
            </a:r>
            <a:r>
              <a:rPr lang="ru-RU" sz="1100" dirty="0"/>
              <a:t> в жанрах </a:t>
            </a:r>
            <a:r>
              <a:rPr lang="ru-RU" sz="1100" dirty="0" err="1"/>
              <a:t>музичної</a:t>
            </a:r>
            <a:r>
              <a:rPr lang="ru-RU" sz="1100" dirty="0"/>
              <a:t> </a:t>
            </a:r>
            <a:r>
              <a:rPr lang="ru-RU" sz="1100" dirty="0" err="1"/>
              <a:t>драматургії</a:t>
            </a:r>
            <a:r>
              <a:rPr lang="ru-RU" sz="1100" dirty="0"/>
              <a:t>, </a:t>
            </a:r>
            <a:r>
              <a:rPr lang="ru-RU" sz="1100" dirty="0" err="1"/>
              <a:t>класичного</a:t>
            </a:r>
            <a:r>
              <a:rPr lang="ru-RU" sz="1100" dirty="0"/>
              <a:t> романсу та </a:t>
            </a:r>
            <a:r>
              <a:rPr lang="ru-RU" sz="1100" dirty="0" err="1"/>
              <a:t>національного</a:t>
            </a:r>
            <a:r>
              <a:rPr lang="ru-RU" sz="1100" dirty="0"/>
              <a:t> фольклору. </a:t>
            </a:r>
            <a:r>
              <a:rPr lang="uk-UA" sz="1100" dirty="0"/>
              <a:t>Основу репертуару складають  вистави, концертні програми, тематичні та літературні  вечори, вечори-зустрічі, громадські та меморіальні програми, які театр представляє на різних театральних майданчиках України і зарубіжжя. Враховуючи  менталітет </a:t>
            </a:r>
            <a:r>
              <a:rPr lang="uk-UA" sz="1100" dirty="0" err="1"/>
              <a:t>ромської</a:t>
            </a:r>
            <a:r>
              <a:rPr lang="uk-UA" sz="1100" dirty="0"/>
              <a:t> спільноти він став для неї   творчим та мозковим  центром, навколо якого об'єдналися  представники </a:t>
            </a:r>
            <a:r>
              <a:rPr lang="uk-UA" sz="1100" dirty="0" err="1"/>
              <a:t>ромської</a:t>
            </a:r>
            <a:r>
              <a:rPr lang="uk-UA" sz="1100" dirty="0"/>
              <a:t> культури з усіх куточків України. Свою роботу він також спрямовує на допомогу, розвиток, навчання талановитої </a:t>
            </a:r>
            <a:r>
              <a:rPr lang="uk-UA" sz="1100" dirty="0" err="1"/>
              <a:t>ромської</a:t>
            </a:r>
            <a:r>
              <a:rPr lang="uk-UA" sz="1100" dirty="0"/>
              <a:t> молоді.</a:t>
            </a:r>
            <a:endParaRPr lang="ru-RU" sz="1100" dirty="0"/>
          </a:p>
          <a:p>
            <a:pPr algn="just"/>
            <a:r>
              <a:rPr lang="uk-UA" sz="1100" dirty="0"/>
              <a:t>Художніми засобами театр пропагує моральні людські цінності шляхом демонстрації кращих зразків світової </a:t>
            </a:r>
            <a:r>
              <a:rPr lang="uk-UA" sz="1100" dirty="0" err="1"/>
              <a:t>ромської</a:t>
            </a:r>
            <a:r>
              <a:rPr lang="uk-UA" sz="1100" dirty="0"/>
              <a:t> культури та класики: </a:t>
            </a:r>
            <a:r>
              <a:rPr lang="uk-UA" sz="1100" dirty="0" err="1"/>
              <a:t>Джанго</a:t>
            </a:r>
            <a:r>
              <a:rPr lang="uk-UA" sz="1100" dirty="0"/>
              <a:t> </a:t>
            </a:r>
            <a:r>
              <a:rPr lang="uk-UA" sz="1100" dirty="0" err="1"/>
              <a:t>Рейнхардт</a:t>
            </a:r>
            <a:r>
              <a:rPr lang="uk-UA" sz="1100" dirty="0"/>
              <a:t>, Папуша, Паганіні, Пушкін, Гарсіа Лорка, Ліна Костенко.</a:t>
            </a:r>
            <a:endParaRPr lang="ru-RU" sz="1100" dirty="0"/>
          </a:p>
          <a:p>
            <a:pPr algn="just"/>
            <a:r>
              <a:rPr lang="uk-UA" sz="1100" dirty="0" smtClean="0"/>
              <a:t>               Театр </a:t>
            </a:r>
            <a:r>
              <a:rPr lang="uk-UA" sz="1100" dirty="0"/>
              <a:t>підтримує  </a:t>
            </a:r>
            <a:r>
              <a:rPr lang="uk-UA" sz="1100" dirty="0" err="1"/>
              <a:t>ромських</a:t>
            </a:r>
            <a:r>
              <a:rPr lang="uk-UA" sz="1100" dirty="0"/>
              <a:t> літераторів, художників, музикантів, надаючи їм можливість розкривати свої таланти, приймаючи участь у своїх заходах театру. Співпрацює з  українськими митцями,  надає їм допомогу у формуванні репертуару, який в свою чергу популяризує </a:t>
            </a:r>
            <a:r>
              <a:rPr lang="uk-UA" sz="1100" dirty="0" err="1"/>
              <a:t>ромську</a:t>
            </a:r>
            <a:r>
              <a:rPr lang="uk-UA" sz="1100" dirty="0"/>
              <a:t>  культуру.</a:t>
            </a:r>
            <a:endParaRPr lang="ru-RU" sz="1100" dirty="0"/>
          </a:p>
          <a:p>
            <a:pPr algn="just"/>
            <a:r>
              <a:rPr lang="uk-UA" sz="1100" dirty="0" smtClean="0"/>
              <a:t>             Театр </a:t>
            </a:r>
            <a:r>
              <a:rPr lang="uk-UA" sz="1100" dirty="0"/>
              <a:t>організує гастрольну діяльність, яка дає можливість представити на високому професійному рівні здобутки традиційного і сучасного </a:t>
            </a:r>
            <a:r>
              <a:rPr lang="uk-UA" sz="1100" dirty="0" err="1"/>
              <a:t>ромського</a:t>
            </a:r>
            <a:r>
              <a:rPr lang="uk-UA" sz="1100" dirty="0"/>
              <a:t> мистецтва, впливати на збільшення поваги до культури </a:t>
            </a:r>
            <a:r>
              <a:rPr lang="uk-UA" sz="1100" dirty="0" err="1"/>
              <a:t>ромів</a:t>
            </a:r>
            <a:r>
              <a:rPr lang="uk-UA" sz="1100" dirty="0"/>
              <a:t>, їх кращому розумінню </a:t>
            </a:r>
            <a:r>
              <a:rPr lang="uk-UA" sz="1100" dirty="0" err="1"/>
              <a:t>поліетнічним</a:t>
            </a:r>
            <a:r>
              <a:rPr lang="uk-UA" sz="1100" dirty="0"/>
              <a:t> суспільством.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223260" y="8593574"/>
            <a:ext cx="49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540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856933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000" b="1" dirty="0"/>
              <a:t>Мета та предмет діяльності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4744" y="928005"/>
            <a:ext cx="5311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/>
              <a:t> Виходячи з місії театру, його Положення та проведеного аналізу, метою   розвитку театру на 2020 – 2022 роки є:</a:t>
            </a:r>
            <a:endParaRPr lang="ru-RU" sz="1200" dirty="0"/>
          </a:p>
          <a:p>
            <a:pPr algn="just"/>
            <a:r>
              <a:rPr lang="uk-UA" sz="1200" dirty="0"/>
              <a:t> 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збереження і розвиток традицій </a:t>
            </a:r>
            <a:r>
              <a:rPr lang="uk-UA" sz="1200" dirty="0" err="1" smtClean="0"/>
              <a:t>ромського</a:t>
            </a:r>
            <a:r>
              <a:rPr lang="uk-UA" sz="1200" dirty="0" smtClean="0"/>
              <a:t> </a:t>
            </a:r>
            <a:r>
              <a:rPr lang="uk-UA" sz="1200" dirty="0"/>
              <a:t>театру;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створення більш різножанрового репертуарного театру;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підвищення професійної майстерності працівників театру;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збільшення обсягу глядацької аудиторії, як на території міста так і за його межами;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модернізація та розвиток матеріальної бази театру;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впровадження інноваційних методів діяльності театру.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uk-UA" sz="1200" dirty="0"/>
              <a:t>Цільовими індикаторами  Стратегічного плану розвитку   циганського  театру мають стати: 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кількість глядачів, що відвідали театр;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середня наповненість зали;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підвищення задоволеності глядачів якістю послуг, що надає театр;</a:t>
            </a:r>
            <a:endParaRPr lang="ru-RU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uk-UA" sz="1200" dirty="0"/>
              <a:t>частка працівників театру, що прийняли участь в навчальних семінарах, конференціях, курсах підвищення кваліфікації, тощо.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uk-UA" sz="1200" i="1" dirty="0" smtClean="0"/>
              <a:t>           Виходячи </a:t>
            </a:r>
            <a:r>
              <a:rPr lang="uk-UA" sz="1200" i="1" dirty="0"/>
              <a:t>з цього показники досягнення цілей театру  виглядають наступним </a:t>
            </a:r>
            <a:r>
              <a:rPr lang="uk-UA" sz="1200" i="1" dirty="0" smtClean="0"/>
              <a:t>чином:</a:t>
            </a:r>
            <a:endParaRPr lang="ru-RU" sz="1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0929562"/>
              </p:ext>
            </p:extLst>
          </p:nvPr>
        </p:nvGraphicFramePr>
        <p:xfrm>
          <a:off x="1184744" y="5200152"/>
          <a:ext cx="5398935" cy="310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62300" y="8702040"/>
            <a:ext cx="28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3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85373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1800" b="1" dirty="0"/>
              <a:t>Ресурсний потенціал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456" y="698058"/>
            <a:ext cx="53552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100" dirty="0" smtClean="0"/>
              <a:t>        З </a:t>
            </a:r>
            <a:r>
              <a:rPr lang="uk-UA" sz="1100" dirty="0"/>
              <a:t>точки зору економіки культури продуктом діяльності театру є театрально-видовищний захід - вистава, концерт, творчий чи тематичний вечір, фестиваль, перформенс, ін.  Для його виробництва необхідно використовувати комплекс ресурсів (ресурсну базу як основу для дій по виробництву конкретного культурного продукту, культурної послуги). </a:t>
            </a:r>
            <a:r>
              <a:rPr lang="uk-UA" sz="1100" dirty="0" smtClean="0"/>
              <a:t>          </a:t>
            </a:r>
          </a:p>
          <a:p>
            <a:pPr algn="just"/>
            <a:r>
              <a:rPr lang="uk-UA" sz="1100" dirty="0"/>
              <a:t> </a:t>
            </a:r>
            <a:r>
              <a:rPr lang="uk-UA" sz="1100" dirty="0" smtClean="0"/>
              <a:t>       Театр  </a:t>
            </a:r>
            <a:r>
              <a:rPr lang="uk-UA" sz="1100" dirty="0"/>
              <a:t>є виробничо-творчим комплексом, що володіє </a:t>
            </a:r>
            <a:r>
              <a:rPr lang="uk-UA" sz="1100" dirty="0" smtClean="0"/>
              <a:t>достатньою </a:t>
            </a:r>
            <a:r>
              <a:rPr lang="uk-UA" sz="1100" dirty="0"/>
              <a:t>ресурсною </a:t>
            </a:r>
            <a:r>
              <a:rPr lang="uk-UA" sz="1100" dirty="0" smtClean="0"/>
              <a:t>базою: приміщення, матеріально-технічне забезпечення, інформаційна,  фінансова та творча база.  </a:t>
            </a:r>
            <a:r>
              <a:rPr lang="uk-UA" sz="1100" dirty="0"/>
              <a:t>С</a:t>
            </a:r>
            <a:r>
              <a:rPr lang="uk-UA" sz="1100" dirty="0" smtClean="0"/>
              <a:t>еред  яких  </a:t>
            </a:r>
            <a:r>
              <a:rPr lang="uk-UA" sz="1100" dirty="0"/>
              <a:t>виділяються </a:t>
            </a:r>
            <a:r>
              <a:rPr lang="uk-UA" sz="1100" dirty="0" smtClean="0"/>
              <a:t>і кадрові </a:t>
            </a:r>
            <a:r>
              <a:rPr lang="uk-UA" sz="1100" dirty="0"/>
              <a:t>ресурси, які </a:t>
            </a:r>
            <a:r>
              <a:rPr lang="uk-UA" sz="1100" dirty="0" smtClean="0"/>
              <a:t>мають відчутно впливати </a:t>
            </a:r>
            <a:r>
              <a:rPr lang="uk-UA" sz="1100" dirty="0"/>
              <a:t>на естетичні смаки населення через свої специфічні форми: драматичну дію, сценічну гру акторів. </a:t>
            </a:r>
            <a:r>
              <a:rPr lang="uk-UA" sz="1100" dirty="0" smtClean="0"/>
              <a:t>Нажаль, кадровий потенціал, в першу чергу художньо-артистичний,  бажає бути більш високого рівня з професійною освітою, яку наразі держава не може забезпечити особам </a:t>
            </a:r>
            <a:r>
              <a:rPr lang="uk-UA" sz="1100" dirty="0" err="1" smtClean="0"/>
              <a:t>ромської</a:t>
            </a:r>
            <a:r>
              <a:rPr lang="uk-UA" sz="1100" dirty="0" smtClean="0"/>
              <a:t> національності. Однак це компенсується високим професіоналізмом, унікальністю культури і талановитістю представників </a:t>
            </a:r>
            <a:r>
              <a:rPr lang="uk-UA" sz="1100" dirty="0" err="1" smtClean="0"/>
              <a:t>ромської</a:t>
            </a:r>
            <a:r>
              <a:rPr lang="uk-UA" sz="1100" dirty="0" smtClean="0"/>
              <a:t> спільноти, </a:t>
            </a:r>
            <a:r>
              <a:rPr lang="uk-UA" sz="1100" dirty="0"/>
              <a:t>яку </a:t>
            </a:r>
            <a:r>
              <a:rPr lang="uk-UA" sz="1100" dirty="0" smtClean="0"/>
              <a:t>представляють артисти </a:t>
            </a:r>
            <a:r>
              <a:rPr lang="uk-UA" sz="1100" dirty="0"/>
              <a:t>театру «</a:t>
            </a:r>
            <a:r>
              <a:rPr lang="uk-UA" sz="1100" dirty="0" smtClean="0"/>
              <a:t>Романс» - молоде покоління  відомих  творчих династій України.</a:t>
            </a:r>
          </a:p>
          <a:p>
            <a:pPr algn="just"/>
            <a:r>
              <a:rPr lang="uk-UA" sz="1100" dirty="0" smtClean="0"/>
              <a:t>         В користуванні  театру є три  театральні зали, в яких відбуваються  вистави та концертні програми  різних форматів:</a:t>
            </a:r>
            <a:endParaRPr lang="uk-UA" sz="1100" dirty="0"/>
          </a:p>
          <a:p>
            <a:pPr algn="just"/>
            <a:r>
              <a:rPr lang="uk-UA" sz="1100" dirty="0" smtClean="0"/>
              <a:t>1* Великий зал – 400 місць</a:t>
            </a:r>
            <a:r>
              <a:rPr lang="uk-UA" sz="1100" dirty="0"/>
              <a:t>, </a:t>
            </a:r>
            <a:r>
              <a:rPr lang="uk-UA" sz="1100" dirty="0" smtClean="0"/>
              <a:t>    2* Малий </a:t>
            </a:r>
            <a:r>
              <a:rPr lang="uk-UA" sz="1100" dirty="0"/>
              <a:t>зал – 60 місць</a:t>
            </a:r>
            <a:r>
              <a:rPr lang="uk-UA" sz="1100" dirty="0" smtClean="0"/>
              <a:t>,     3* Кафе-театр </a:t>
            </a:r>
            <a:r>
              <a:rPr lang="uk-UA" sz="1100" dirty="0"/>
              <a:t>– 56 </a:t>
            </a:r>
            <a:r>
              <a:rPr lang="uk-UA" sz="1100" dirty="0" smtClean="0"/>
              <a:t>місць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0857" y="6726622"/>
            <a:ext cx="536713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/>
              <a:t>         </a:t>
            </a:r>
            <a:r>
              <a:rPr lang="uk-UA" sz="1100" dirty="0" smtClean="0"/>
              <a:t>Додатковим матеріальним ресурсом </a:t>
            </a:r>
            <a:r>
              <a:rPr lang="uk-UA" sz="1100" dirty="0"/>
              <a:t>театру </a:t>
            </a:r>
            <a:r>
              <a:rPr lang="uk-UA" sz="1100" dirty="0" smtClean="0"/>
              <a:t>є можливість  співпраці </a:t>
            </a:r>
            <a:r>
              <a:rPr lang="uk-UA" sz="1100" dirty="0"/>
              <a:t>з Національно-культурним об’єднанням «</a:t>
            </a:r>
            <a:r>
              <a:rPr lang="uk-UA" sz="1100" dirty="0" err="1"/>
              <a:t>Амала</a:t>
            </a:r>
            <a:r>
              <a:rPr lang="uk-UA" sz="1100" dirty="0"/>
              <a:t>», яке спрямовує  гранти від міжнародних донорів </a:t>
            </a:r>
            <a:r>
              <a:rPr lang="uk-UA" sz="1100" dirty="0" smtClean="0"/>
              <a:t>для </a:t>
            </a:r>
            <a:r>
              <a:rPr lang="uk-UA" sz="1100" dirty="0"/>
              <a:t>підтримки діяльності театру - постановки нових вистав та проведення  </a:t>
            </a:r>
            <a:r>
              <a:rPr lang="uk-UA" sz="1100" dirty="0" smtClean="0"/>
              <a:t>заходів:</a:t>
            </a:r>
            <a:endParaRPr lang="uk-UA" sz="1100" dirty="0"/>
          </a:p>
          <a:p>
            <a:pPr algn="just"/>
            <a:r>
              <a:rPr lang="uk-UA" sz="1100" dirty="0" smtClean="0"/>
              <a:t>2016 р. - «Дні </a:t>
            </a:r>
            <a:r>
              <a:rPr lang="uk-UA" sz="1100" dirty="0" err="1" smtClean="0"/>
              <a:t>ромського</a:t>
            </a:r>
            <a:r>
              <a:rPr lang="uk-UA" sz="1100" dirty="0" smtClean="0"/>
              <a:t> театру в Україні» (МФ «Відродження»,  385,0 тис. грн.),</a:t>
            </a:r>
          </a:p>
          <a:p>
            <a:pPr algn="just"/>
            <a:r>
              <a:rPr lang="uk-UA" sz="1100" dirty="0" smtClean="0"/>
              <a:t>2017 р. - Меморіальний захід «Бабин  Яр – трагедія Голокосту</a:t>
            </a:r>
            <a:r>
              <a:rPr lang="uk-UA" sz="1100" dirty="0"/>
              <a:t>» (МФ «Відродження»,  </a:t>
            </a:r>
            <a:endParaRPr lang="uk-UA" sz="1100" dirty="0" smtClean="0"/>
          </a:p>
          <a:p>
            <a:pPr algn="just"/>
            <a:r>
              <a:rPr lang="uk-UA" sz="1100" dirty="0"/>
              <a:t> </a:t>
            </a:r>
            <a:r>
              <a:rPr lang="uk-UA" sz="1100" dirty="0" smtClean="0"/>
              <a:t>                42,2 </a:t>
            </a:r>
            <a:r>
              <a:rPr lang="uk-UA" sz="1100" dirty="0"/>
              <a:t>тис. грн</a:t>
            </a:r>
            <a:r>
              <a:rPr lang="uk-UA" sz="1100" dirty="0" smtClean="0"/>
              <a:t>.),</a:t>
            </a:r>
          </a:p>
          <a:p>
            <a:pPr algn="just"/>
            <a:r>
              <a:rPr lang="uk-UA" sz="1100" dirty="0" smtClean="0"/>
              <a:t>2018 р. – Постановка вистави «Вожак</a:t>
            </a:r>
            <a:r>
              <a:rPr lang="uk-UA" sz="1100" dirty="0"/>
              <a:t>» (МФ «Відродження»,  </a:t>
            </a:r>
            <a:r>
              <a:rPr lang="uk-UA" sz="1100" dirty="0" smtClean="0"/>
              <a:t>310,0 </a:t>
            </a:r>
            <a:r>
              <a:rPr lang="uk-UA" sz="1100" dirty="0"/>
              <a:t>тис. грн</a:t>
            </a:r>
            <a:r>
              <a:rPr lang="uk-UA" sz="1100" dirty="0" smtClean="0"/>
              <a:t>.),</a:t>
            </a:r>
          </a:p>
          <a:p>
            <a:pPr algn="just"/>
            <a:r>
              <a:rPr lang="uk-UA" sz="1100" dirty="0" smtClean="0"/>
              <a:t>2019 р. – Постановка вистави «Циганські ночі» (грант Євросоюзу, 90,0 тис. грн.),</a:t>
            </a:r>
          </a:p>
          <a:p>
            <a:pPr algn="just"/>
            <a:r>
              <a:rPr lang="uk-UA" sz="1100" dirty="0" smtClean="0"/>
              <a:t>2020 р. – «Європейський </a:t>
            </a:r>
            <a:r>
              <a:rPr lang="uk-UA" sz="1100" dirty="0" err="1" smtClean="0"/>
              <a:t>ромський</a:t>
            </a:r>
            <a:r>
              <a:rPr lang="uk-UA" sz="1100" dirty="0" smtClean="0"/>
              <a:t> театр» </a:t>
            </a:r>
            <a:r>
              <a:rPr lang="uk-UA" sz="1100" dirty="0"/>
              <a:t>(грант Євросоюзу, </a:t>
            </a:r>
            <a:r>
              <a:rPr lang="uk-UA" sz="1100" dirty="0" smtClean="0"/>
              <a:t>1100,0 </a:t>
            </a:r>
            <a:r>
              <a:rPr lang="uk-UA" sz="1100" dirty="0"/>
              <a:t>тис. грн</a:t>
            </a:r>
            <a:r>
              <a:rPr lang="uk-UA" sz="1100" dirty="0" smtClean="0"/>
              <a:t>.).</a:t>
            </a:r>
            <a:endParaRPr lang="uk-UA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38" y="3753559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" y="5339304"/>
            <a:ext cx="1989793" cy="132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82" y="5248977"/>
            <a:ext cx="2045853" cy="136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87918" y="5788171"/>
            <a:ext cx="41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*1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20857" y="6606614"/>
            <a:ext cx="41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*2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03796" y="6608027"/>
            <a:ext cx="37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*</a:t>
            </a:r>
            <a:r>
              <a:rPr lang="uk-UA" sz="1200" dirty="0" smtClean="0"/>
              <a:t>3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4568" y="8693080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98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91849294"/>
              </p:ext>
            </p:extLst>
          </p:nvPr>
        </p:nvGraphicFramePr>
        <p:xfrm>
          <a:off x="1219200" y="1424940"/>
          <a:ext cx="3093720" cy="712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9128" y="342057"/>
            <a:ext cx="5915025" cy="778084"/>
          </a:xfrm>
        </p:spPr>
        <p:txBody>
          <a:bodyPr>
            <a:normAutofit/>
          </a:bodyPr>
          <a:lstStyle/>
          <a:p>
            <a:pPr lvl="0"/>
            <a:r>
              <a:rPr lang="uk-UA" sz="1600" b="1" dirty="0" smtClean="0"/>
              <a:t>Репертуар театру </a:t>
            </a:r>
            <a:br>
              <a:rPr lang="uk-UA" sz="1600" b="1" dirty="0" smtClean="0"/>
            </a:br>
            <a:r>
              <a:rPr lang="uk-UA" sz="1600" i="1" dirty="0" smtClean="0"/>
              <a:t>(</a:t>
            </a:r>
            <a:r>
              <a:rPr lang="uk-UA" sz="1600" i="1" dirty="0"/>
              <a:t>за  рейтингом </a:t>
            </a:r>
            <a:r>
              <a:rPr lang="uk-UA" sz="1600" i="1" dirty="0" smtClean="0"/>
              <a:t>зіграних  вистав  за період 2016 – 2019 р. р.)                                </a:t>
            </a:r>
            <a:endParaRPr lang="ru-RU" sz="1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432560"/>
            <a:ext cx="1897380" cy="126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2908052"/>
            <a:ext cx="1912620" cy="127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299661"/>
            <a:ext cx="19812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5676496"/>
            <a:ext cx="1927860" cy="128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09460"/>
            <a:ext cx="1961926" cy="129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91840" y="8686800"/>
            <a:ext cx="312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90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28" y="174417"/>
            <a:ext cx="5915025" cy="755224"/>
          </a:xfrm>
        </p:spPr>
        <p:txBody>
          <a:bodyPr>
            <a:normAutofit/>
          </a:bodyPr>
          <a:lstStyle/>
          <a:p>
            <a:pPr lvl="0" algn="ctr"/>
            <a:r>
              <a:rPr lang="uk-UA" sz="1600" b="1" dirty="0"/>
              <a:t>Аналіз </a:t>
            </a:r>
            <a:r>
              <a:rPr lang="uk-UA" sz="1600" b="1" dirty="0" smtClean="0"/>
              <a:t>виробничої  </a:t>
            </a:r>
            <a:r>
              <a:rPr lang="uk-UA" sz="1600" b="1" dirty="0"/>
              <a:t>діяльності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671" y="672953"/>
            <a:ext cx="5419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         </a:t>
            </a:r>
            <a:r>
              <a:rPr lang="ru-RU" sz="1100" dirty="0" err="1" smtClean="0"/>
              <a:t>Комунальний</a:t>
            </a:r>
            <a:r>
              <a:rPr lang="ru-RU" sz="1100" dirty="0" smtClean="0"/>
              <a:t> </a:t>
            </a:r>
            <a:r>
              <a:rPr lang="ru-RU" sz="1100" dirty="0"/>
              <a:t>театрально-</a:t>
            </a:r>
            <a:r>
              <a:rPr lang="ru-RU" sz="1100" dirty="0" err="1"/>
              <a:t>концертний</a:t>
            </a:r>
            <a:r>
              <a:rPr lang="ru-RU" sz="1100" dirty="0"/>
              <a:t> заклад </a:t>
            </a:r>
            <a:r>
              <a:rPr lang="ru-RU" sz="1100" dirty="0" err="1"/>
              <a:t>культури</a:t>
            </a:r>
            <a:r>
              <a:rPr lang="ru-RU" sz="1100" dirty="0"/>
              <a:t> «</a:t>
            </a:r>
            <a:r>
              <a:rPr lang="ru-RU" sz="1100" dirty="0" err="1"/>
              <a:t>Циганський</a:t>
            </a:r>
            <a:r>
              <a:rPr lang="ru-RU" sz="1100" dirty="0"/>
              <a:t> </a:t>
            </a:r>
            <a:r>
              <a:rPr lang="ru-RU" sz="1100" dirty="0" err="1"/>
              <a:t>академічний</a:t>
            </a:r>
            <a:r>
              <a:rPr lang="ru-RU" sz="1100" dirty="0"/>
              <a:t> </a:t>
            </a:r>
            <a:r>
              <a:rPr lang="ru-RU" sz="1100" dirty="0" err="1"/>
              <a:t>музично-драматичний</a:t>
            </a:r>
            <a:r>
              <a:rPr lang="ru-RU" sz="1100" dirty="0"/>
              <a:t> театр «Романс»» </a:t>
            </a:r>
            <a:r>
              <a:rPr lang="ru-RU" sz="1100" dirty="0" smtClean="0"/>
              <a:t>з 2019 р. є </a:t>
            </a:r>
            <a:r>
              <a:rPr lang="ru-RU" sz="1100" dirty="0" err="1"/>
              <a:t>неприбутковим</a:t>
            </a:r>
            <a:r>
              <a:rPr lang="ru-RU" sz="1100" dirty="0"/>
              <a:t> </a:t>
            </a:r>
            <a:r>
              <a:rPr lang="ru-RU" sz="1100" dirty="0" err="1"/>
              <a:t>концертним</a:t>
            </a:r>
            <a:r>
              <a:rPr lang="ru-RU" sz="1100" dirty="0"/>
              <a:t> закладом </a:t>
            </a:r>
            <a:r>
              <a:rPr lang="ru-RU" sz="1100" dirty="0" err="1"/>
              <a:t>культури</a:t>
            </a:r>
            <a:r>
              <a:rPr lang="ru-RU" sz="1100" dirty="0"/>
              <a:t>, </a:t>
            </a:r>
            <a:r>
              <a:rPr lang="ru-RU" sz="1100" dirty="0" err="1"/>
              <a:t>підпорядкованим</a:t>
            </a:r>
            <a:r>
              <a:rPr lang="ru-RU" sz="1100" dirty="0"/>
              <a:t> Департаменту </a:t>
            </a:r>
            <a:r>
              <a:rPr lang="ru-RU" sz="1100" dirty="0" err="1"/>
              <a:t>культури</a:t>
            </a:r>
            <a:r>
              <a:rPr lang="ru-RU" sz="1100" dirty="0"/>
              <a:t> </a:t>
            </a:r>
            <a:r>
              <a:rPr lang="ru-RU" sz="1100" dirty="0" err="1"/>
              <a:t>виконавчого</a:t>
            </a:r>
            <a:r>
              <a:rPr lang="ru-RU" sz="1100" dirty="0"/>
              <a:t> органу </a:t>
            </a:r>
            <a:r>
              <a:rPr lang="ru-RU" sz="1100" dirty="0" err="1"/>
              <a:t>Київської</a:t>
            </a:r>
            <a:r>
              <a:rPr lang="ru-RU" sz="1100" dirty="0"/>
              <a:t> </a:t>
            </a:r>
            <a:r>
              <a:rPr lang="ru-RU" sz="1100" dirty="0" err="1"/>
              <a:t>міської</a:t>
            </a:r>
            <a:r>
              <a:rPr lang="ru-RU" sz="1100" dirty="0"/>
              <a:t> ради (</a:t>
            </a:r>
            <a:r>
              <a:rPr lang="ru-RU" sz="1100" dirty="0" err="1"/>
              <a:t>Київської</a:t>
            </a:r>
            <a:r>
              <a:rPr lang="ru-RU" sz="1100" dirty="0"/>
              <a:t> </a:t>
            </a:r>
            <a:r>
              <a:rPr lang="ru-RU" sz="1100" dirty="0" err="1"/>
              <a:t>міської</a:t>
            </a:r>
            <a:r>
              <a:rPr lang="ru-RU" sz="1100" dirty="0"/>
              <a:t> </a:t>
            </a:r>
            <a:r>
              <a:rPr lang="ru-RU" sz="1100" dirty="0" err="1"/>
              <a:t>державної</a:t>
            </a:r>
            <a:r>
              <a:rPr lang="ru-RU" sz="1100" dirty="0"/>
              <a:t> </a:t>
            </a:r>
            <a:r>
              <a:rPr lang="ru-RU" sz="1100" dirty="0" err="1"/>
              <a:t>адміністрації</a:t>
            </a:r>
            <a:r>
              <a:rPr lang="ru-RU" sz="1100" dirty="0"/>
              <a:t>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9559"/>
              </p:ext>
            </p:extLst>
          </p:nvPr>
        </p:nvGraphicFramePr>
        <p:xfrm>
          <a:off x="1087670" y="5140303"/>
          <a:ext cx="5396072" cy="34209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6326"/>
                <a:gridCol w="641978"/>
                <a:gridCol w="651942"/>
                <a:gridCol w="651942"/>
                <a:gridCol w="651942"/>
                <a:gridCol w="651942"/>
              </a:tblGrid>
              <a:tr h="29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 dirty="0">
                          <a:solidFill>
                            <a:schemeClr val="tx1"/>
                          </a:solidFill>
                          <a:effectLst/>
                        </a:rPr>
                        <a:t>Показники продукту:</a:t>
                      </a:r>
                      <a:endParaRPr lang="ru-RU" sz="92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Одиниця виміру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Кількість заходів, в т.ч.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од.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82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86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63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75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на стаціонарі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од.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73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81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59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68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на виїздах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од.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9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4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7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Кількість нових постановок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од.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2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2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Комерційна місткість залу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місце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180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180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180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180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Кількість глядача всього: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особа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16300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10600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8300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10300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-на стаціонарі (по квиткам)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особа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3907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4528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5163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5606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-на виїздах (по квиткам)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особа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   1238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392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497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1810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безоплатно (пільги)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особа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11155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5680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2640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2884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 dirty="0">
                          <a:solidFill>
                            <a:schemeClr val="tx1"/>
                          </a:solidFill>
                          <a:effectLst/>
                        </a:rPr>
                        <a:t>Середня кількість  глядача на одній виставі (квитки)</a:t>
                      </a:r>
                      <a:endParaRPr lang="ru-RU" sz="92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особа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70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61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96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109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Середня ціна 1 квитка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грн.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42,78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93,68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89,58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82,59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Середня завантаженість залів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%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66,6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58,1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53,3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60,6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Відсоток фінансової підтримки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%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86,76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83,43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85,65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81,97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Капітальні інвестиції: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Обсяг видатків для придбання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тис. грн.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2139,2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238,7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>
                          <a:solidFill>
                            <a:schemeClr val="tx1"/>
                          </a:solidFill>
                          <a:effectLst/>
                        </a:rPr>
                        <a:t>Кількість обладнання</a:t>
                      </a:r>
                      <a:endParaRPr lang="ru-RU" sz="92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од.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200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effectLst/>
                        </a:rPr>
                        <a:t>0</a:t>
                      </a:r>
                      <a:endParaRPr lang="ru-RU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5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20" dirty="0">
                          <a:solidFill>
                            <a:schemeClr val="tx1"/>
                          </a:solidFill>
                          <a:effectLst/>
                        </a:rPr>
                        <a:t>Середні витрати на 1 одиницю</a:t>
                      </a:r>
                      <a:endParaRPr lang="ru-RU" sz="92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тис. грн.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10,7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0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effectLst/>
                        </a:rPr>
                        <a:t>47,7</a:t>
                      </a:r>
                      <a:endParaRPr lang="ru-RU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3" marR="63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7100" y="8679180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5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316">
            <a:off x="1154520" y="1531398"/>
            <a:ext cx="855262" cy="119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48">
            <a:off x="5053584" y="1609271"/>
            <a:ext cx="1097349" cy="108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82" y="1533834"/>
            <a:ext cx="1787993" cy="119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5320" y="2737673"/>
            <a:ext cx="59436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 smtClean="0"/>
              <a:t>2018 </a:t>
            </a:r>
            <a:r>
              <a:rPr lang="uk-UA" sz="1050" dirty="0"/>
              <a:t>-2019 роки для  </a:t>
            </a:r>
            <a:r>
              <a:rPr lang="ru-RU" sz="1050" dirty="0"/>
              <a:t>театр</a:t>
            </a:r>
            <a:r>
              <a:rPr lang="uk-UA" sz="1050" dirty="0"/>
              <a:t>у</a:t>
            </a:r>
            <a:r>
              <a:rPr lang="ru-RU" sz="1050" dirty="0"/>
              <a:t> «Романс» </a:t>
            </a:r>
            <a:r>
              <a:rPr lang="uk-UA" sz="1050" dirty="0"/>
              <a:t> можна вважати новою сходинкою творчого зросту – театр </a:t>
            </a:r>
            <a:r>
              <a:rPr lang="ru-RU" sz="1050" dirty="0"/>
              <a:t>став одним з </a:t>
            </a:r>
            <a:r>
              <a:rPr lang="ru-RU" sz="1050" dirty="0" err="1"/>
              <a:t>головних</a:t>
            </a:r>
            <a:r>
              <a:rPr lang="ru-RU" sz="1050" dirty="0"/>
              <a:t> </a:t>
            </a:r>
            <a:r>
              <a:rPr lang="ru-RU" sz="1050" dirty="0" err="1"/>
              <a:t>партнерів</a:t>
            </a:r>
            <a:r>
              <a:rPr lang="ru-RU" sz="1050" dirty="0"/>
              <a:t> </a:t>
            </a:r>
            <a:r>
              <a:rPr lang="ru-RU" sz="1050" dirty="0" err="1"/>
              <a:t>міжнародного</a:t>
            </a:r>
            <a:r>
              <a:rPr lang="ru-RU" sz="1050" dirty="0"/>
              <a:t> </a:t>
            </a:r>
            <a:r>
              <a:rPr lang="ru-RU" sz="1050" dirty="0" err="1"/>
              <a:t>проєкту</a:t>
            </a:r>
            <a:r>
              <a:rPr lang="ru-RU" sz="1050" dirty="0"/>
              <a:t> «</a:t>
            </a:r>
            <a:r>
              <a:rPr lang="ru-RU" sz="1050" dirty="0" err="1"/>
              <a:t>Європейський</a:t>
            </a:r>
            <a:r>
              <a:rPr lang="ru-RU" sz="1050" dirty="0"/>
              <a:t> </a:t>
            </a:r>
            <a:r>
              <a:rPr lang="ru-RU" sz="1050" dirty="0" err="1"/>
              <a:t>ромський</a:t>
            </a:r>
            <a:r>
              <a:rPr lang="ru-RU" sz="1050" dirty="0"/>
              <a:t> театр», </a:t>
            </a:r>
            <a:r>
              <a:rPr lang="ru-RU" sz="1050" dirty="0" err="1"/>
              <a:t>який</a:t>
            </a:r>
            <a:r>
              <a:rPr lang="ru-RU" sz="1050" dirty="0"/>
              <a:t> </a:t>
            </a:r>
            <a:r>
              <a:rPr lang="ru-RU" sz="1050" dirty="0" err="1"/>
              <a:t>проходитиме</a:t>
            </a:r>
            <a:r>
              <a:rPr lang="ru-RU" sz="1050" dirty="0"/>
              <a:t> </a:t>
            </a:r>
            <a:r>
              <a:rPr lang="ru-RU" sz="1050" dirty="0" err="1"/>
              <a:t>переважно</a:t>
            </a:r>
            <a:r>
              <a:rPr lang="ru-RU" sz="1050" dirty="0"/>
              <a:t> за </a:t>
            </a:r>
            <a:r>
              <a:rPr lang="ru-RU" sz="1050" dirty="0" err="1"/>
              <a:t>фінансової</a:t>
            </a:r>
            <a:r>
              <a:rPr lang="ru-RU" sz="1050" dirty="0"/>
              <a:t> </a:t>
            </a:r>
            <a:r>
              <a:rPr lang="ru-RU" sz="1050" dirty="0" err="1"/>
              <a:t>підтримки</a:t>
            </a:r>
            <a:r>
              <a:rPr lang="ru-RU" sz="1050" dirty="0"/>
              <a:t> </a:t>
            </a:r>
            <a:r>
              <a:rPr lang="ru-RU" sz="1050" dirty="0" err="1"/>
              <a:t>Євросоюзу</a:t>
            </a:r>
            <a:r>
              <a:rPr lang="ru-RU" sz="1050" dirty="0"/>
              <a:t>, а </a:t>
            </a:r>
            <a:r>
              <a:rPr lang="ru-RU" sz="1050" dirty="0" err="1"/>
              <a:t>також</a:t>
            </a:r>
            <a:r>
              <a:rPr lang="ru-RU" sz="1050" dirty="0"/>
              <a:t> за </a:t>
            </a:r>
            <a:r>
              <a:rPr lang="ru-RU" sz="1050" dirty="0" err="1"/>
              <a:t>сприяння</a:t>
            </a:r>
            <a:r>
              <a:rPr lang="ru-RU" sz="1050" dirty="0"/>
              <a:t> Департаменту </a:t>
            </a:r>
            <a:r>
              <a:rPr lang="ru-RU" sz="1050" dirty="0" err="1"/>
              <a:t>культури</a:t>
            </a:r>
            <a:r>
              <a:rPr lang="ru-RU" sz="1050" dirty="0"/>
              <a:t> КМДА. В </a:t>
            </a:r>
            <a:r>
              <a:rPr lang="ru-RU" sz="1050" dirty="0" err="1"/>
              <a:t>проєкті</a:t>
            </a:r>
            <a:r>
              <a:rPr lang="ru-RU" sz="1050" dirty="0"/>
              <a:t> </a:t>
            </a:r>
            <a:r>
              <a:rPr lang="ru-RU" sz="1050" dirty="0" err="1"/>
              <a:t>беруть</a:t>
            </a:r>
            <a:r>
              <a:rPr lang="ru-RU" sz="1050" dirty="0"/>
              <a:t> участь </a:t>
            </a:r>
            <a:r>
              <a:rPr lang="ru-RU" sz="1050" dirty="0" err="1"/>
              <a:t>європейські</a:t>
            </a:r>
            <a:r>
              <a:rPr lang="ru-RU" sz="1050" dirty="0"/>
              <a:t> </a:t>
            </a:r>
            <a:r>
              <a:rPr lang="ru-RU" sz="1050" dirty="0" err="1"/>
              <a:t>ромські</a:t>
            </a:r>
            <a:r>
              <a:rPr lang="ru-RU" sz="1050" dirty="0"/>
              <a:t> </a:t>
            </a:r>
            <a:r>
              <a:rPr lang="ru-RU" sz="1050" dirty="0" err="1"/>
              <a:t>театри</a:t>
            </a:r>
            <a:r>
              <a:rPr lang="ru-RU" sz="1050" dirty="0"/>
              <a:t> </a:t>
            </a:r>
            <a:r>
              <a:rPr lang="ru-RU" sz="1050" dirty="0" err="1"/>
              <a:t>Угорщини</a:t>
            </a:r>
            <a:r>
              <a:rPr lang="ru-RU" sz="1050" dirty="0"/>
              <a:t>, </a:t>
            </a:r>
            <a:r>
              <a:rPr lang="ru-RU" sz="1050" dirty="0" err="1"/>
              <a:t>Румунії</a:t>
            </a:r>
            <a:r>
              <a:rPr lang="ru-RU" sz="1050" dirty="0"/>
              <a:t>, </a:t>
            </a:r>
            <a:r>
              <a:rPr lang="ru-RU" sz="1050" dirty="0" err="1"/>
              <a:t>Австрії</a:t>
            </a:r>
            <a:r>
              <a:rPr lang="ru-RU" sz="1050" dirty="0"/>
              <a:t>, </a:t>
            </a:r>
            <a:r>
              <a:rPr lang="ru-RU" sz="1050" dirty="0" err="1"/>
              <a:t>Німеччини</a:t>
            </a:r>
            <a:r>
              <a:rPr lang="ru-RU" sz="1050" dirty="0"/>
              <a:t>, </a:t>
            </a:r>
            <a:r>
              <a:rPr lang="ru-RU" sz="1050" dirty="0" err="1"/>
              <a:t>Іспанії</a:t>
            </a:r>
            <a:r>
              <a:rPr lang="ru-RU" sz="1050" dirty="0"/>
              <a:t>. </a:t>
            </a:r>
            <a:r>
              <a:rPr lang="ru-RU" sz="1050" dirty="0" err="1"/>
              <a:t>Проєкт</a:t>
            </a:r>
            <a:r>
              <a:rPr lang="ru-RU" sz="1050" dirty="0"/>
              <a:t> </a:t>
            </a:r>
            <a:r>
              <a:rPr lang="ru-RU" sz="1050" dirty="0" err="1"/>
              <a:t>включає</a:t>
            </a:r>
            <a:r>
              <a:rPr lang="ru-RU" sz="1050" dirty="0"/>
              <a:t> в себе </a:t>
            </a:r>
            <a:r>
              <a:rPr lang="ru-RU" sz="1050" dirty="0" err="1"/>
              <a:t>проведення</a:t>
            </a:r>
            <a:r>
              <a:rPr lang="ru-RU" sz="1050" dirty="0"/>
              <a:t> театрального фестивалю, </a:t>
            </a:r>
            <a:r>
              <a:rPr lang="ru-RU" sz="1050" dirty="0" err="1"/>
              <a:t>який</a:t>
            </a:r>
            <a:r>
              <a:rPr lang="ru-RU" sz="1050" dirty="0"/>
              <a:t> </a:t>
            </a:r>
            <a:r>
              <a:rPr lang="ru-RU" sz="1050" dirty="0" err="1"/>
              <a:t>відбудеться</a:t>
            </a:r>
            <a:r>
              <a:rPr lang="ru-RU" sz="1050" dirty="0"/>
              <a:t> </a:t>
            </a:r>
            <a:r>
              <a:rPr lang="ru-RU" sz="1050" dirty="0" err="1"/>
              <a:t>восени</a:t>
            </a:r>
            <a:r>
              <a:rPr lang="ru-RU" sz="1050" dirty="0"/>
              <a:t> 2020 року в </a:t>
            </a:r>
            <a:r>
              <a:rPr lang="ru-RU" sz="1050" dirty="0" err="1"/>
              <a:t>Угорщині</a:t>
            </a:r>
            <a:r>
              <a:rPr lang="ru-RU" sz="1050" dirty="0"/>
              <a:t>, </a:t>
            </a:r>
            <a:r>
              <a:rPr lang="ru-RU" sz="1050" dirty="0" smtClean="0"/>
              <a:t> </a:t>
            </a:r>
            <a:r>
              <a:rPr lang="ru-RU" sz="1050" dirty="0" err="1" smtClean="0"/>
              <a:t>семінарів</a:t>
            </a:r>
            <a:r>
              <a:rPr lang="ru-RU" sz="1050" dirty="0" smtClean="0"/>
              <a:t>, </a:t>
            </a:r>
            <a:r>
              <a:rPr lang="ru-RU" sz="1050" dirty="0" err="1" smtClean="0"/>
              <a:t>воркшопів</a:t>
            </a:r>
            <a:r>
              <a:rPr lang="ru-RU" sz="1050" dirty="0" smtClean="0"/>
              <a:t>, </a:t>
            </a:r>
            <a:r>
              <a:rPr lang="ru-RU" sz="1050" dirty="0" err="1" smtClean="0"/>
              <a:t>майстер-класів</a:t>
            </a:r>
            <a:r>
              <a:rPr lang="ru-RU" sz="1050" dirty="0" smtClean="0"/>
              <a:t>, </a:t>
            </a:r>
            <a:r>
              <a:rPr lang="ru-RU" sz="1050" dirty="0" err="1" smtClean="0"/>
              <a:t>що</a:t>
            </a:r>
            <a:r>
              <a:rPr lang="ru-RU" sz="1050" dirty="0" smtClean="0"/>
              <a:t> </a:t>
            </a:r>
            <a:r>
              <a:rPr lang="ru-RU" sz="1050" dirty="0" err="1" smtClean="0"/>
              <a:t>відбудуться</a:t>
            </a:r>
            <a:r>
              <a:rPr lang="ru-RU" sz="1050" dirty="0" smtClean="0"/>
              <a:t> на </a:t>
            </a:r>
            <a:r>
              <a:rPr lang="ru-RU" sz="1050" dirty="0" err="1" smtClean="0"/>
              <a:t>базі</a:t>
            </a:r>
            <a:r>
              <a:rPr lang="ru-RU" sz="1050" dirty="0" smtClean="0"/>
              <a:t> театру.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uk-UA" sz="1050" dirty="0"/>
              <a:t>            </a:t>
            </a:r>
            <a:r>
              <a:rPr lang="ru-RU" sz="1050" dirty="0" err="1"/>
              <a:t>Щоб</a:t>
            </a:r>
            <a:r>
              <a:rPr lang="ru-RU" sz="1050" dirty="0"/>
              <a:t> </a:t>
            </a:r>
            <a:r>
              <a:rPr lang="ru-RU" sz="1050" dirty="0" err="1"/>
              <a:t>обговорити</a:t>
            </a:r>
            <a:r>
              <a:rPr lang="ru-RU" sz="1050" dirty="0"/>
              <a:t> </a:t>
            </a:r>
            <a:r>
              <a:rPr lang="ru-RU" sz="1050" dirty="0" err="1"/>
              <a:t>майбутню</a:t>
            </a:r>
            <a:r>
              <a:rPr lang="ru-RU" sz="1050" dirty="0"/>
              <a:t> </a:t>
            </a:r>
            <a:r>
              <a:rPr lang="ru-RU" sz="1050" dirty="0" err="1"/>
              <a:t>співпрацю</a:t>
            </a:r>
            <a:r>
              <a:rPr lang="ru-RU" sz="1050" dirty="0"/>
              <a:t> </a:t>
            </a:r>
            <a:r>
              <a:rPr lang="uk-UA" sz="1050" dirty="0"/>
              <a:t>у </a:t>
            </a:r>
            <a:r>
              <a:rPr lang="uk-UA" sz="1050" dirty="0" smtClean="0"/>
              <a:t>грудні </a:t>
            </a:r>
            <a:r>
              <a:rPr lang="uk-UA" sz="1050" dirty="0"/>
              <a:t>2019 р. </a:t>
            </a:r>
            <a:r>
              <a:rPr lang="ru-RU" sz="1050" dirty="0"/>
              <a:t>до </a:t>
            </a:r>
            <a:r>
              <a:rPr lang="uk-UA" sz="1050" dirty="0"/>
              <a:t>театру </a:t>
            </a:r>
            <a:r>
              <a:rPr lang="ru-RU" sz="1050" dirty="0"/>
              <a:t> </a:t>
            </a:r>
            <a:r>
              <a:rPr lang="ru-RU" sz="1050" dirty="0" err="1"/>
              <a:t>завітали</a:t>
            </a:r>
            <a:r>
              <a:rPr lang="ru-RU" sz="1050" dirty="0"/>
              <a:t> </a:t>
            </a:r>
            <a:r>
              <a:rPr lang="ru-RU" sz="1050" dirty="0" err="1"/>
              <a:t>закордонні</a:t>
            </a:r>
            <a:r>
              <a:rPr lang="ru-RU" sz="1050" dirty="0"/>
              <a:t> </a:t>
            </a:r>
            <a:r>
              <a:rPr lang="ru-RU" sz="1050" dirty="0" err="1"/>
              <a:t>гості</a:t>
            </a:r>
            <a:r>
              <a:rPr lang="ru-RU" sz="1050" dirty="0"/>
              <a:t> - з </a:t>
            </a:r>
            <a:r>
              <a:rPr lang="ru-RU" sz="1050" dirty="0" err="1"/>
              <a:t>Румунії</a:t>
            </a:r>
            <a:r>
              <a:rPr lang="ru-RU" sz="1050" dirty="0"/>
              <a:t>, </a:t>
            </a:r>
            <a:r>
              <a:rPr lang="ru-RU" sz="1050" dirty="0" err="1"/>
              <a:t>Австрії</a:t>
            </a:r>
            <a:r>
              <a:rPr lang="ru-RU" sz="1050" dirty="0"/>
              <a:t> та </a:t>
            </a:r>
            <a:r>
              <a:rPr lang="ru-RU" sz="1050" dirty="0" err="1"/>
              <a:t>Угорщини</a:t>
            </a:r>
            <a:r>
              <a:rPr lang="ru-RU" sz="1050" dirty="0"/>
              <a:t>. </a:t>
            </a:r>
            <a:r>
              <a:rPr lang="ru-RU" sz="1050" dirty="0" err="1" smtClean="0"/>
              <a:t>Їм</a:t>
            </a:r>
            <a:r>
              <a:rPr lang="ru-RU" sz="1050" dirty="0" smtClean="0"/>
              <a:t> </a:t>
            </a:r>
            <a:r>
              <a:rPr lang="ru-RU" sz="1050" dirty="0" err="1"/>
              <a:t>презентували</a:t>
            </a:r>
            <a:r>
              <a:rPr lang="ru-RU" sz="1050" dirty="0"/>
              <a:t> </a:t>
            </a:r>
            <a:r>
              <a:rPr lang="ru-RU" sz="1050" dirty="0" smtClean="0"/>
              <a:t> </a:t>
            </a:r>
            <a:r>
              <a:rPr lang="ru-RU" sz="1050" dirty="0" err="1"/>
              <a:t>найсерйознішу</a:t>
            </a:r>
            <a:r>
              <a:rPr lang="ru-RU" sz="1050" dirty="0"/>
              <a:t> </a:t>
            </a:r>
            <a:r>
              <a:rPr lang="ru-RU" sz="1050" dirty="0" err="1"/>
              <a:t>виставу</a:t>
            </a:r>
            <a:r>
              <a:rPr lang="ru-RU" sz="1050" dirty="0"/>
              <a:t> - </a:t>
            </a:r>
            <a:r>
              <a:rPr lang="ru-RU" sz="1050" b="1" dirty="0"/>
              <a:t>"Вожак"</a:t>
            </a:r>
            <a:r>
              <a:rPr lang="uk-UA" sz="1050" b="1" dirty="0"/>
              <a:t>, </a:t>
            </a:r>
            <a:r>
              <a:rPr lang="uk-UA" sz="1050" dirty="0"/>
              <a:t>присвячену </a:t>
            </a:r>
            <a:r>
              <a:rPr lang="ru-RU" sz="1050" dirty="0"/>
              <a:t> </a:t>
            </a:r>
            <a:r>
              <a:rPr lang="ru-RU" sz="1050" dirty="0" err="1"/>
              <a:t>пам'ят</a:t>
            </a:r>
            <a:r>
              <a:rPr lang="uk-UA" sz="1050" dirty="0"/>
              <a:t>і</a:t>
            </a:r>
            <a:r>
              <a:rPr lang="ru-RU" sz="1050" dirty="0"/>
              <a:t> жертв геноциду </a:t>
            </a:r>
            <a:r>
              <a:rPr lang="ru-RU" sz="1050" dirty="0" err="1"/>
              <a:t>ромів</a:t>
            </a:r>
            <a:r>
              <a:rPr lang="ru-RU" sz="1050" dirty="0"/>
              <a:t> </a:t>
            </a:r>
            <a:r>
              <a:rPr lang="ru-RU" sz="1050" dirty="0" err="1"/>
              <a:t>під</a:t>
            </a:r>
            <a:r>
              <a:rPr lang="ru-RU" sz="1050" dirty="0"/>
              <a:t> час </a:t>
            </a:r>
            <a:r>
              <a:rPr lang="ru-RU" sz="1050" dirty="0" err="1"/>
              <a:t>Другої</a:t>
            </a:r>
            <a:r>
              <a:rPr lang="ru-RU" sz="1050" dirty="0"/>
              <a:t> </a:t>
            </a:r>
            <a:r>
              <a:rPr lang="ru-RU" sz="1050" dirty="0" err="1" smtClean="0"/>
              <a:t>світової</a:t>
            </a:r>
            <a:r>
              <a:rPr lang="ru-RU" sz="1050" dirty="0" smtClean="0"/>
              <a:t> </a:t>
            </a:r>
            <a:r>
              <a:rPr lang="ru-RU" sz="1050" dirty="0" err="1" smtClean="0"/>
              <a:t>війни</a:t>
            </a:r>
            <a:r>
              <a:rPr lang="ru-RU" sz="1050" dirty="0" smtClean="0"/>
              <a:t>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             </a:t>
            </a:r>
            <a:r>
              <a:rPr lang="ru-RU" sz="1050" dirty="0" err="1" smtClean="0"/>
              <a:t>Проєкт</a:t>
            </a:r>
            <a:r>
              <a:rPr lang="ru-RU" sz="1050" dirty="0" smtClean="0"/>
              <a:t> </a:t>
            </a:r>
            <a:r>
              <a:rPr lang="ru-RU" sz="1050" dirty="0"/>
              <a:t>«</a:t>
            </a:r>
            <a:r>
              <a:rPr lang="ru-RU" sz="1050" dirty="0" err="1"/>
              <a:t>Європейський</a:t>
            </a:r>
            <a:r>
              <a:rPr lang="ru-RU" sz="1050" dirty="0"/>
              <a:t> </a:t>
            </a:r>
            <a:r>
              <a:rPr lang="ru-RU" sz="1050" dirty="0" err="1"/>
              <a:t>ромський</a:t>
            </a:r>
            <a:r>
              <a:rPr lang="ru-RU" sz="1050" dirty="0"/>
              <a:t> театр» </a:t>
            </a:r>
            <a:r>
              <a:rPr lang="ru-RU" sz="1050" dirty="0" err="1"/>
              <a:t>важливий</a:t>
            </a:r>
            <a:r>
              <a:rPr lang="ru-RU" sz="1050" dirty="0"/>
              <a:t> не </a:t>
            </a:r>
            <a:r>
              <a:rPr lang="ru-RU" sz="1050" dirty="0" err="1"/>
              <a:t>лише</a:t>
            </a:r>
            <a:r>
              <a:rPr lang="ru-RU" sz="1050" dirty="0"/>
              <a:t> для </a:t>
            </a:r>
            <a:r>
              <a:rPr lang="ru-RU" sz="1050" dirty="0" err="1"/>
              <a:t>ромської</a:t>
            </a:r>
            <a:r>
              <a:rPr lang="ru-RU" sz="1050" dirty="0"/>
              <a:t> </a:t>
            </a:r>
            <a:r>
              <a:rPr lang="ru-RU" sz="1050" dirty="0" err="1"/>
              <a:t>спільноти</a:t>
            </a:r>
            <a:r>
              <a:rPr lang="ru-RU" sz="1050" dirty="0"/>
              <a:t>, а й для </a:t>
            </a:r>
            <a:r>
              <a:rPr lang="ru-RU" sz="1050" dirty="0" err="1" smtClean="0"/>
              <a:t>держави</a:t>
            </a:r>
            <a:r>
              <a:rPr lang="ru-RU" sz="1050" dirty="0" smtClean="0"/>
              <a:t>. </a:t>
            </a:r>
            <a:r>
              <a:rPr lang="ru-RU" sz="1050" dirty="0" err="1" smtClean="0"/>
              <a:t>Він</a:t>
            </a:r>
            <a:r>
              <a:rPr lang="ru-RU" sz="1050" dirty="0" smtClean="0"/>
              <a:t> позитивно  </a:t>
            </a:r>
            <a:r>
              <a:rPr lang="ru-RU" sz="1050" dirty="0" err="1"/>
              <a:t>вплине</a:t>
            </a:r>
            <a:r>
              <a:rPr lang="ru-RU" sz="1050" dirty="0"/>
              <a:t> на </a:t>
            </a:r>
            <a:r>
              <a:rPr lang="ru-RU" sz="1050" dirty="0" err="1" smtClean="0"/>
              <a:t>імідж</a:t>
            </a:r>
            <a:r>
              <a:rPr lang="ru-RU" sz="1050" dirty="0" smtClean="0"/>
              <a:t>  </a:t>
            </a:r>
            <a:r>
              <a:rPr lang="ru-RU" sz="1050" dirty="0" err="1"/>
              <a:t>України</a:t>
            </a:r>
            <a:r>
              <a:rPr lang="ru-RU" sz="1050" dirty="0"/>
              <a:t> і </a:t>
            </a:r>
            <a:r>
              <a:rPr lang="ru-RU" sz="1050" dirty="0" err="1"/>
              <a:t>зацікавить</a:t>
            </a:r>
            <a:r>
              <a:rPr lang="ru-RU" sz="1050" dirty="0"/>
              <a:t> </a:t>
            </a:r>
            <a:r>
              <a:rPr lang="ru-RU" sz="1050" dirty="0" err="1"/>
              <a:t>потенційних</a:t>
            </a:r>
            <a:r>
              <a:rPr lang="ru-RU" sz="1050" dirty="0"/>
              <a:t> </a:t>
            </a:r>
            <a:r>
              <a:rPr lang="ru-RU" sz="1050" dirty="0" err="1"/>
              <a:t>туристів</a:t>
            </a:r>
            <a:r>
              <a:rPr lang="ru-RU" sz="1050" dirty="0"/>
              <a:t> </a:t>
            </a:r>
            <a:r>
              <a:rPr lang="ru-RU" sz="1050" dirty="0" err="1"/>
              <a:t>відвідати</a:t>
            </a:r>
            <a:r>
              <a:rPr lang="ru-RU" sz="1050" dirty="0"/>
              <a:t> </a:t>
            </a:r>
            <a:r>
              <a:rPr lang="ru-RU" sz="1050" dirty="0" err="1" smtClean="0"/>
              <a:t>її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1798320" y="480688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Показники виробничої діяльності, 2016 – 2019 </a:t>
            </a:r>
            <a:r>
              <a:rPr lang="uk-UA" sz="1200" b="1" dirty="0" err="1" smtClean="0"/>
              <a:t>р.р</a:t>
            </a:r>
            <a:r>
              <a:rPr lang="uk-UA" sz="1200" b="1" dirty="0" smtClean="0"/>
              <a:t>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308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77421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000" b="1" dirty="0"/>
              <a:t>Фінансові показники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0647" y="723700"/>
            <a:ext cx="495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  </a:t>
            </a:r>
            <a:r>
              <a:rPr lang="ru-RU" sz="1200" dirty="0" err="1" smtClean="0"/>
              <a:t>Джерелами</a:t>
            </a:r>
            <a:r>
              <a:rPr lang="ru-RU" sz="1200" dirty="0" smtClean="0"/>
              <a:t> </a:t>
            </a:r>
            <a:r>
              <a:rPr lang="ru-RU" sz="1200" dirty="0" err="1"/>
              <a:t>фінансування</a:t>
            </a:r>
            <a:r>
              <a:rPr lang="ru-RU" sz="1200" dirty="0"/>
              <a:t> театру «Романс» є </a:t>
            </a:r>
            <a:r>
              <a:rPr lang="ru-RU" sz="1200" dirty="0" err="1"/>
              <a:t>трансферти</a:t>
            </a:r>
            <a:r>
              <a:rPr lang="ru-RU" sz="1200" dirty="0"/>
              <a:t> </a:t>
            </a:r>
            <a:r>
              <a:rPr lang="ru-RU" sz="1200" dirty="0" err="1"/>
              <a:t>загального</a:t>
            </a:r>
            <a:r>
              <a:rPr lang="ru-RU" sz="1200" dirty="0"/>
              <a:t> фонду </a:t>
            </a:r>
            <a:r>
              <a:rPr lang="ru-RU" sz="1200" dirty="0" err="1"/>
              <a:t>місцевого</a:t>
            </a:r>
            <a:r>
              <a:rPr lang="ru-RU" sz="1200" dirty="0"/>
              <a:t> бюджету м. </a:t>
            </a:r>
            <a:r>
              <a:rPr lang="ru-RU" sz="1200" dirty="0" err="1"/>
              <a:t>Києва</a:t>
            </a:r>
            <a:r>
              <a:rPr lang="ru-RU" sz="1200" dirty="0"/>
              <a:t> та  </a:t>
            </a:r>
            <a:r>
              <a:rPr lang="ru-RU" sz="1200" dirty="0" err="1"/>
              <a:t>власні</a:t>
            </a:r>
            <a:r>
              <a:rPr lang="ru-RU" sz="1200" dirty="0"/>
              <a:t> </a:t>
            </a:r>
            <a:r>
              <a:rPr lang="ru-RU" sz="1200" dirty="0" err="1"/>
              <a:t>кошти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основного виду </a:t>
            </a:r>
            <a:r>
              <a:rPr lang="ru-RU" sz="1200" dirty="0" err="1"/>
              <a:t>діяльності</a:t>
            </a:r>
            <a:r>
              <a:rPr lang="ru-RU" sz="1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408" y="1433886"/>
            <a:ext cx="5692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i="1" dirty="0" smtClean="0">
                <a:latin typeface="+mj-lt"/>
              </a:rPr>
              <a:t>Фінансові показники за річною звітністю – доходи від реалізації продукції, тис. грн.</a:t>
            </a:r>
            <a:endParaRPr lang="ru-RU" sz="1100" b="1" i="1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6969"/>
              </p:ext>
            </p:extLst>
          </p:nvPr>
        </p:nvGraphicFramePr>
        <p:xfrm>
          <a:off x="1411356" y="4990880"/>
          <a:ext cx="5062993" cy="34909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6880"/>
                <a:gridCol w="587114"/>
                <a:gridCol w="600928"/>
                <a:gridCol w="566392"/>
                <a:gridCol w="601679"/>
              </a:tblGrid>
              <a:tr h="231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Найменування показників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Доходи всього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 т.ч.: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2739,5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4356,0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4592,1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5010,8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Чистий дохід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від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реалізації продукції (товарів, робіт, послуг)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374,2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616,2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891,1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 операційні доходи,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2331,2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3102,3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3317,3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3499,0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одержані гранти та субсидії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3102,3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3317,3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3499,0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Інші 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доходи,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т.ч.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637,5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686,3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620,7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Доходи від безоплатно одержаних активів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Витрати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всього,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 т.ч.: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2732,8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4272,2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4537,3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5010,8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обівартість 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реалізованої 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продукції (товарів, робіт, послуг)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2268,3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3886,4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4267,3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Адміністративні витрати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464,5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622,2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650,9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743,5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Витрати на збут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Інші операційні витрати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Фінансовий результат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Податок на прибуток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Чистий прибуток (збитки)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8529" y="4707895"/>
            <a:ext cx="845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Тис. грн.</a:t>
            </a:r>
            <a:endParaRPr lang="ru-RU" sz="11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35659785"/>
              </p:ext>
            </p:extLst>
          </p:nvPr>
        </p:nvGraphicFramePr>
        <p:xfrm>
          <a:off x="1402907" y="1579530"/>
          <a:ext cx="5071442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6917958"/>
              </p:ext>
            </p:extLst>
          </p:nvPr>
        </p:nvGraphicFramePr>
        <p:xfrm>
          <a:off x="1356360" y="3276601"/>
          <a:ext cx="49149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91778" y="8679179"/>
            <a:ext cx="38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2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48" y="242996"/>
            <a:ext cx="5915025" cy="785373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1800" b="1" dirty="0"/>
              <a:t>Розвиток трудового потенціалу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6319" y="562960"/>
            <a:ext cx="53114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        </a:t>
            </a:r>
            <a:r>
              <a:rPr lang="ru-RU" sz="1100" dirty="0" err="1" smtClean="0"/>
              <a:t>Трудовий</a:t>
            </a:r>
            <a:r>
              <a:rPr lang="ru-RU" sz="1100" dirty="0" smtClean="0"/>
              <a:t> </a:t>
            </a:r>
            <a:r>
              <a:rPr lang="ru-RU" sz="1100" dirty="0" err="1"/>
              <a:t>потенціал</a:t>
            </a:r>
            <a:r>
              <a:rPr lang="ru-RU" sz="1100" dirty="0"/>
              <a:t> </a:t>
            </a:r>
            <a:r>
              <a:rPr lang="uk-UA" sz="1100" dirty="0"/>
              <a:t>театру</a:t>
            </a:r>
            <a:r>
              <a:rPr lang="ru-RU" sz="1100" dirty="0"/>
              <a:t> </a:t>
            </a:r>
            <a:r>
              <a:rPr lang="ru-RU" sz="1100" dirty="0" err="1"/>
              <a:t>складається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художньо</a:t>
            </a:r>
            <a:r>
              <a:rPr lang="ru-RU" sz="1100" dirty="0"/>
              <a:t>-артистичного</a:t>
            </a:r>
            <a:r>
              <a:rPr lang="uk-UA" sz="1100" dirty="0"/>
              <a:t>, обслуговуючого, керівного персоналу та спеціалістів.</a:t>
            </a:r>
            <a:r>
              <a:rPr lang="ru-RU" sz="1100" dirty="0"/>
              <a:t> </a:t>
            </a:r>
            <a:r>
              <a:rPr lang="ru-RU" sz="1100" dirty="0" err="1"/>
              <a:t>Всього</a:t>
            </a:r>
            <a:r>
              <a:rPr lang="ru-RU" sz="1100" dirty="0"/>
              <a:t> за </a:t>
            </a:r>
            <a:r>
              <a:rPr lang="ru-RU" sz="1100" dirty="0" err="1"/>
              <a:t>штатним</a:t>
            </a:r>
            <a:r>
              <a:rPr lang="ru-RU" sz="1100" dirty="0"/>
              <a:t> </a:t>
            </a:r>
            <a:r>
              <a:rPr lang="ru-RU" sz="1100" dirty="0" err="1"/>
              <a:t>розписом</a:t>
            </a:r>
            <a:r>
              <a:rPr lang="ru-RU" sz="1100" dirty="0"/>
              <a:t> </a:t>
            </a:r>
            <a:r>
              <a:rPr lang="uk-UA" sz="1100" dirty="0" smtClean="0"/>
              <a:t>26</a:t>
            </a:r>
            <a:r>
              <a:rPr lang="ru-RU" sz="1100" dirty="0" smtClean="0"/>
              <a:t> </a:t>
            </a:r>
            <a:r>
              <a:rPr lang="ru-RU" sz="1100" dirty="0"/>
              <a:t>ос</a:t>
            </a:r>
            <a:r>
              <a:rPr lang="uk-UA" sz="1100" dirty="0" err="1" smtClean="0"/>
              <a:t>іб</a:t>
            </a:r>
            <a:r>
              <a:rPr lang="uk-UA" sz="1100" dirty="0" smtClean="0"/>
              <a:t>, які  </a:t>
            </a:r>
            <a:r>
              <a:rPr lang="uk-UA" sz="1100" dirty="0"/>
              <a:t>фінансуються з коштів місцевого </a:t>
            </a:r>
            <a:r>
              <a:rPr lang="uk-UA" sz="1100" dirty="0" smtClean="0"/>
              <a:t>бюджету</a:t>
            </a:r>
            <a:r>
              <a:rPr lang="ru-RU" sz="1100" dirty="0" smtClean="0"/>
              <a:t> </a:t>
            </a:r>
            <a:endParaRPr lang="ru-RU" sz="11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8013628"/>
              </p:ext>
            </p:extLst>
          </p:nvPr>
        </p:nvGraphicFramePr>
        <p:xfrm>
          <a:off x="1061829" y="1334039"/>
          <a:ext cx="5430411" cy="235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52276" y="5742707"/>
            <a:ext cx="5224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1200" b="1" i="1" dirty="0" smtClean="0"/>
              <a:t>Динаміка змін середньої заробітної плати (грн.)   у 2016-2019 роках</a:t>
            </a:r>
            <a:endParaRPr lang="ru-RU" sz="1200" b="1" i="1" dirty="0"/>
          </a:p>
        </p:txBody>
      </p:sp>
      <p:sp>
        <p:nvSpPr>
          <p:cNvPr id="11" name="Цилиндр 10"/>
          <p:cNvSpPr/>
          <p:nvPr/>
        </p:nvSpPr>
        <p:spPr>
          <a:xfrm>
            <a:off x="1602642" y="4809174"/>
            <a:ext cx="191411" cy="6497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2796540" y="4613091"/>
            <a:ext cx="213360" cy="845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>
            <a:off x="4045308" y="4541833"/>
            <a:ext cx="206651" cy="9105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5318760" y="4420834"/>
            <a:ext cx="220980" cy="10315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27594" y="6139840"/>
            <a:ext cx="5224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5449" y="5486399"/>
            <a:ext cx="7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2016 р.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67029" y="5477648"/>
            <a:ext cx="7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2017 р.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907693" y="5477649"/>
            <a:ext cx="7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2018 р.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5488" y="5486399"/>
            <a:ext cx="7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2019 р.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02080" y="4513719"/>
            <a:ext cx="74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6 123,08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67029" y="4282334"/>
            <a:ext cx="74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7 907,05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6748" y="4209659"/>
            <a:ext cx="74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8 990,66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101590" y="4143835"/>
            <a:ext cx="74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9 192,31</a:t>
            </a:r>
            <a:endParaRPr lang="ru-RU" sz="12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11636" y="4037155"/>
            <a:ext cx="5455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3597"/>
              </p:ext>
            </p:extLst>
          </p:nvPr>
        </p:nvGraphicFramePr>
        <p:xfrm>
          <a:off x="1272540" y="6789418"/>
          <a:ext cx="5166360" cy="148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287"/>
                <a:gridCol w="800552"/>
                <a:gridCol w="972099"/>
                <a:gridCol w="886325"/>
                <a:gridCol w="849097"/>
              </a:tblGrid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Підрозділи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2016 р.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2017 р.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2018 р.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2019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Керівний персонал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174,2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476,3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Художній персонал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331,0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Артистичний персонал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1258,3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1611,4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1730,7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1965,6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Фахівці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Технічний персонал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196340" y="6454140"/>
            <a:ext cx="494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Заробітна плата персоналу за 2016 – 2019 </a:t>
            </a:r>
            <a:r>
              <a:rPr lang="uk-UA" sz="1200" b="1" dirty="0" err="1" smtClean="0"/>
              <a:t>р.р</a:t>
            </a:r>
            <a:r>
              <a:rPr lang="uk-UA" sz="1200" b="1" dirty="0" smtClean="0"/>
              <a:t>. , </a:t>
            </a:r>
            <a:r>
              <a:rPr lang="uk-UA" sz="1200" b="1" dirty="0" err="1" smtClean="0"/>
              <a:t>тис.грн</a:t>
            </a:r>
            <a:r>
              <a:rPr lang="uk-UA" sz="1200" b="1" dirty="0" smtClean="0"/>
              <a:t>.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7744" y="8557259"/>
            <a:ext cx="38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48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647</TotalTime>
  <Words>1899</Words>
  <Application>Microsoft Office PowerPoint</Application>
  <PresentationFormat>Экран (4:3)</PresentationFormat>
  <Paragraphs>526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Зміст: </vt:lpstr>
      <vt:lpstr>Загальна інформація  </vt:lpstr>
      <vt:lpstr>Мета та предмет діяльності  </vt:lpstr>
      <vt:lpstr>Ресурсний потенціал </vt:lpstr>
      <vt:lpstr>Репертуар театру  (за  рейтингом зіграних  вистав  за період 2016 – 2019 р. р.)                                </vt:lpstr>
      <vt:lpstr>Аналіз виробничої  діяльності</vt:lpstr>
      <vt:lpstr>Фінансові показники </vt:lpstr>
      <vt:lpstr>Розвиток трудового потенціалу </vt:lpstr>
      <vt:lpstr>SWOT-аналіз закладу</vt:lpstr>
      <vt:lpstr>Стратегічні напрямки діяльності і цілі</vt:lpstr>
      <vt:lpstr>Очікувані результати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87</cp:revision>
  <cp:lastPrinted>2020-03-13T09:47:26Z</cp:lastPrinted>
  <dcterms:created xsi:type="dcterms:W3CDTF">2018-09-04T12:10:47Z</dcterms:created>
  <dcterms:modified xsi:type="dcterms:W3CDTF">2020-03-13T09:47:41Z</dcterms:modified>
</cp:coreProperties>
</file>